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1" r:id="rId2"/>
    <p:sldId id="347" r:id="rId3"/>
    <p:sldId id="348" r:id="rId4"/>
    <p:sldId id="346" r:id="rId5"/>
    <p:sldId id="351" r:id="rId6"/>
    <p:sldId id="352" r:id="rId7"/>
    <p:sldId id="349" r:id="rId8"/>
    <p:sldId id="353" r:id="rId9"/>
    <p:sldId id="350" r:id="rId10"/>
    <p:sldId id="354" r:id="rId11"/>
    <p:sldId id="355" r:id="rId12"/>
    <p:sldId id="356" r:id="rId13"/>
    <p:sldId id="335" r:id="rId14"/>
    <p:sldId id="294" r:id="rId15"/>
    <p:sldId id="293" r:id="rId16"/>
    <p:sldId id="303" r:id="rId17"/>
    <p:sldId id="311" r:id="rId18"/>
    <p:sldId id="312" r:id="rId19"/>
    <p:sldId id="313" r:id="rId20"/>
    <p:sldId id="315" r:id="rId21"/>
    <p:sldId id="316" r:id="rId22"/>
    <p:sldId id="302" r:id="rId23"/>
    <p:sldId id="304" r:id="rId24"/>
    <p:sldId id="317" r:id="rId25"/>
    <p:sldId id="318" r:id="rId26"/>
    <p:sldId id="319" r:id="rId27"/>
    <p:sldId id="320" r:id="rId28"/>
    <p:sldId id="366" r:id="rId29"/>
    <p:sldId id="360" r:id="rId30"/>
    <p:sldId id="361" r:id="rId31"/>
    <p:sldId id="362" r:id="rId32"/>
    <p:sldId id="363" r:id="rId33"/>
    <p:sldId id="336" r:id="rId34"/>
    <p:sldId id="337" r:id="rId35"/>
    <p:sldId id="338" r:id="rId36"/>
    <p:sldId id="364" r:id="rId37"/>
    <p:sldId id="358" r:id="rId38"/>
    <p:sldId id="365" r:id="rId39"/>
    <p:sldId id="290" r:id="rId40"/>
    <p:sldId id="357" r:id="rId4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277237A7-8DCB-4909-BAE8-5A95D3F31A26}">
          <p14:sldIdLst>
            <p14:sldId id="301"/>
            <p14:sldId id="347"/>
            <p14:sldId id="348"/>
          </p14:sldIdLst>
        </p14:section>
        <p14:section name="一、數位化的開端" id="{3E96E65F-1262-4FCB-AA96-DA29C2FAFF46}">
          <p14:sldIdLst>
            <p14:sldId id="346"/>
            <p14:sldId id="351"/>
            <p14:sldId id="352"/>
          </p14:sldIdLst>
        </p14:section>
        <p14:section name="二、從PC到USB" id="{25F6CF57-04E2-47E8-BD6B-9F6B6ADFB029}">
          <p14:sldIdLst>
            <p14:sldId id="349"/>
            <p14:sldId id="353"/>
            <p14:sldId id="350"/>
            <p14:sldId id="354"/>
          </p14:sldIdLst>
        </p14:section>
        <p14:section name="三、手機 APP" id="{1038802C-F382-44E5-9045-37DB28757E41}">
          <p14:sldIdLst>
            <p14:sldId id="355"/>
            <p14:sldId id="356"/>
            <p14:sldId id="335"/>
          </p14:sldIdLst>
        </p14:section>
        <p14:section name="四、AI的智能解經" id="{24AFFD19-D732-4B7C-A1CD-BE73ED19E95C}">
          <p14:sldIdLst>
            <p14:sldId id="294"/>
            <p14:sldId id="293"/>
          </p14:sldIdLst>
        </p14:section>
        <p14:section name="1. 全文搜尋功能" id="{5D203F6B-CD93-4A37-94E9-C7069D938D3C}">
          <p14:sldIdLst>
            <p14:sldId id="303"/>
            <p14:sldId id="311"/>
            <p14:sldId id="312"/>
            <p14:sldId id="313"/>
            <p14:sldId id="315"/>
            <p14:sldId id="316"/>
          </p14:sldIdLst>
        </p14:section>
        <p14:section name="2. AI 關鍵字解釋功能" id="{D822E4DE-569B-4ADB-8E21-2D490F435D61}">
          <p14:sldIdLst>
            <p14:sldId id="302"/>
            <p14:sldId id="304"/>
          </p14:sldIdLst>
        </p14:section>
        <p14:section name="3. AI 全文翻譯功能" id="{A110B90E-243B-4B26-A176-7CC7F6BD6FAF}">
          <p14:sldIdLst>
            <p14:sldId id="317"/>
            <p14:sldId id="318"/>
            <p14:sldId id="319"/>
            <p14:sldId id="320"/>
            <p14:sldId id="366"/>
          </p14:sldIdLst>
        </p14:section>
        <p14:section name="4. 禪門喻語/經典故事" id="{2DF2E707-F469-42FB-8B66-C7A459815565}">
          <p14:sldIdLst>
            <p14:sldId id="360"/>
            <p14:sldId id="361"/>
            <p14:sldId id="362"/>
            <p14:sldId id="363"/>
          </p14:sldIdLst>
        </p14:section>
        <p14:section name="佛光大藏經電子書介紹" id="{6060A38F-7EE8-4C3A-BFE1-61D70E60BAA9}">
          <p14:sldIdLst>
            <p14:sldId id="336"/>
            <p14:sldId id="337"/>
            <p14:sldId id="338"/>
            <p14:sldId id="364"/>
          </p14:sldIdLst>
        </p14:section>
        <p14:section name="佛光大藏經數位化的傳播" id="{1E53D540-80BA-4CDA-82BD-CDF2FB5CDAB6}">
          <p14:sldIdLst>
            <p14:sldId id="358"/>
            <p14:sldId id="365"/>
            <p14:sldId id="290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E3ABF"/>
    <a:srgbClr val="713605"/>
    <a:srgbClr val="663300"/>
    <a:srgbClr val="A50021"/>
    <a:srgbClr val="99003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8" autoAdjust="0"/>
    <p:restoredTop sz="91743" autoAdjust="0"/>
  </p:normalViewPr>
  <p:slideViewPr>
    <p:cSldViewPr>
      <p:cViewPr varScale="1">
        <p:scale>
          <a:sx n="44" d="100"/>
          <a:sy n="44" d="100"/>
        </p:scale>
        <p:origin x="1651" y="31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-4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AC4DE-EA66-F342-8FE3-372D590B1EC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DAA60-B596-C641-A53D-6AB73080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DAA60-B596-C641-A53D-6AB7308041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35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DAA60-B596-C641-A53D-6AB7308041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34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DAA60-B596-C641-A53D-6AB7308041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2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加</a:t>
            </a:r>
            <a:r>
              <a:rPr lang="zh-TW" altLang="en-US" dirty="0"/>
              <a:t> 箭頭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DAA60-B596-C641-A53D-6AB7308041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90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screenshot again to show </a:t>
            </a:r>
            <a:r>
              <a:rPr lang="en-US" dirty="0" err="1"/>
              <a:t>五戒</a:t>
            </a:r>
            <a:r>
              <a:rPr lang="zh-TW" altLang="en-US" dirty="0"/>
              <a:t> </a:t>
            </a:r>
            <a:r>
              <a:rPr lang="en-US" altLang="zh-TW" dirty="0"/>
              <a:t>on the right side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DAA60-B596-C641-A53D-6AB7308041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80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DAA60-B596-C641-A53D-6AB7308041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5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78048-58B1-4165-ABD5-D3E98885B740}" type="datetimeFigureOut">
              <a:rPr lang="zh-TW" altLang="en-US"/>
              <a:pPr>
                <a:defRPr/>
              </a:pPr>
              <a:t>2025/10/30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2AA38-F653-466C-B932-D46A0479E1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74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3B4C5-19DC-4EE9-9701-B2A509CCDF33}" type="datetimeFigureOut">
              <a:rPr lang="zh-TW" altLang="en-US"/>
              <a:pPr>
                <a:defRPr/>
              </a:pPr>
              <a:t>2025/10/30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ABA52-56B4-48D9-85D0-A8349A3038D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3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D87EF-B6EA-4DED-8D79-0B6AF26B296A}" type="datetimeFigureOut">
              <a:rPr lang="zh-TW" altLang="en-US"/>
              <a:pPr>
                <a:defRPr/>
              </a:pPr>
              <a:t>2025/10/30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C42F7-F92D-4667-8C85-3ACFD4789FF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65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C17AC-B9B2-4351-96DD-36CC8227CDE4}" type="datetimeFigureOut">
              <a:rPr lang="zh-TW" altLang="en-US"/>
              <a:pPr>
                <a:defRPr/>
              </a:pPr>
              <a:t>2025/10/30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C0FE3-71B4-4E9C-9F19-8675B88918B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27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04832-E5B6-4EEA-BEE7-671586BB6844}" type="datetimeFigureOut">
              <a:rPr lang="zh-TW" altLang="en-US"/>
              <a:pPr>
                <a:defRPr/>
              </a:pPr>
              <a:t>2025/10/30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0D7F0-51F7-4159-807E-FB09490C5B6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791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02BC6-6B9A-48EA-9769-D6E12E792C17}" type="datetimeFigureOut">
              <a:rPr lang="zh-TW" altLang="en-US"/>
              <a:pPr>
                <a:defRPr/>
              </a:pPr>
              <a:t>2025/10/30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D8B4A-64C1-476A-8534-010F7EC096C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155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4E908-3597-4339-BDA9-7CD46A06E45B}" type="datetimeFigureOut">
              <a:rPr lang="zh-TW" altLang="en-US"/>
              <a:pPr>
                <a:defRPr/>
              </a:pPr>
              <a:t>2025/10/30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BC9A6-ADE3-4E93-B0FF-7EB8AED778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16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5D7B2-5620-4532-B6A4-C57A6F20BD59}" type="datetimeFigureOut">
              <a:rPr lang="zh-TW" altLang="en-US"/>
              <a:pPr>
                <a:defRPr/>
              </a:pPr>
              <a:t>2025/10/30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FA046-D1BB-4AEC-8E4B-67239E5E63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29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9EAB3-8247-4D73-8BFB-6052B037642E}" type="datetimeFigureOut">
              <a:rPr lang="zh-TW" altLang="en-US"/>
              <a:pPr>
                <a:defRPr/>
              </a:pPr>
              <a:t>2025/10/30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C4D67-5931-4B04-9523-EB7E3D6F73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35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A5212-CA81-447A-9FC3-40552ED8B616}" type="datetimeFigureOut">
              <a:rPr lang="zh-TW" altLang="en-US"/>
              <a:pPr>
                <a:defRPr/>
              </a:pPr>
              <a:t>2025/10/30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A324A-D1BE-4660-9B67-53A0C37E4E9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104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8904D-1EC2-47BA-82A4-0F16F58F21DA}" type="datetimeFigureOut">
              <a:rPr lang="zh-TW" altLang="en-US"/>
              <a:pPr>
                <a:defRPr/>
              </a:pPr>
              <a:t>2025/10/30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55B99-986A-40A1-9FB5-0F7CC59425E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216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0492D34-A8D1-24B5-B6F7-041D910B19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" y="0"/>
            <a:ext cx="9180576" cy="6857999"/>
          </a:xfrm>
          <a:prstGeom prst="rect">
            <a:avLst/>
          </a:prstGeom>
        </p:spPr>
      </p:pic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395536" y="1916832"/>
            <a:ext cx="835292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etext.fgs.org.tw/index.aspx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BAE10-5470-B33B-3C4B-6DAE1046D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5848021-6C6A-3EEB-9016-5974444D2D5A}"/>
              </a:ext>
            </a:extLst>
          </p:cNvPr>
          <p:cNvSpPr txBox="1">
            <a:spLocks/>
          </p:cNvSpPr>
          <p:nvPr/>
        </p:nvSpPr>
        <p:spPr>
          <a:xfrm>
            <a:off x="755650" y="2133600"/>
            <a:ext cx="7772400" cy="2374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zh-TW" altLang="en-US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969F3CC-6A95-7268-DCE4-30ADACD3517D}"/>
              </a:ext>
            </a:extLst>
          </p:cNvPr>
          <p:cNvSpPr txBox="1"/>
          <p:nvPr/>
        </p:nvSpPr>
        <p:spPr>
          <a:xfrm>
            <a:off x="908518" y="2276872"/>
            <a:ext cx="74799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DLaM Display" panose="02010000000000000000" pitchFamily="2" charset="0"/>
              </a:rPr>
              <a:t>智慧</a:t>
            </a:r>
            <a:r>
              <a:rPr lang="en-US" altLang="zh-TW" sz="3600" b="1" dirty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DLaM Display" panose="02010000000000000000" pitchFamily="2" charset="0"/>
              </a:rPr>
              <a:t>×</a:t>
            </a:r>
            <a:r>
              <a:rPr lang="zh-TW" altLang="en-US" sz="3600" b="1" dirty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DLaM Display" panose="02010000000000000000" pitchFamily="2" charset="0"/>
              </a:rPr>
              <a:t>人文：</a:t>
            </a:r>
            <a:br>
              <a:rPr lang="en-US" altLang="zh-TW" sz="3600" b="1" dirty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DLaM Display" panose="02010000000000000000" pitchFamily="2" charset="0"/>
              </a:rPr>
            </a:br>
            <a:r>
              <a:rPr lang="zh-TW" altLang="en-US" sz="3600" b="1" dirty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DLaM Display" panose="02010000000000000000" pitchFamily="2" charset="0"/>
              </a:rPr>
              <a:t>  </a:t>
            </a:r>
            <a:r>
              <a:rPr lang="en-US" altLang="zh-TW" sz="3600" b="1" dirty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DLaM Display" panose="02010000000000000000" pitchFamily="2" charset="0"/>
              </a:rPr>
              <a:t>2025</a:t>
            </a:r>
            <a:r>
              <a:rPr lang="zh-TW" altLang="en-US" sz="3600" b="1" dirty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DLaM Display" panose="02010000000000000000" pitchFamily="2" charset="0"/>
              </a:rPr>
              <a:t>數位人文與</a:t>
            </a:r>
            <a:r>
              <a:rPr lang="en-US" altLang="zh-TW" sz="3600" b="1" dirty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DLaM Display" panose="02010000000000000000" pitchFamily="2" charset="0"/>
              </a:rPr>
              <a:t>AI</a:t>
            </a:r>
            <a:r>
              <a:rPr lang="zh-TW" altLang="en-US" sz="3600" b="1" dirty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DLaM Display" panose="02010000000000000000" pitchFamily="2" charset="0"/>
              </a:rPr>
              <a:t>跨域探索論壇</a:t>
            </a:r>
            <a:endParaRPr lang="en-US" altLang="zh-TW" sz="3600" b="1" dirty="0">
              <a:solidFill>
                <a:srgbClr val="A50021"/>
              </a:solidFill>
              <a:latin typeface="標楷體" panose="03000509000000000000" pitchFamily="65" charset="-120"/>
              <a:ea typeface="標楷體" panose="03000509000000000000" pitchFamily="65" charset="-120"/>
              <a:cs typeface="ADLaM Display" panose="02010000000000000000" pitchFamily="2" charset="0"/>
            </a:endParaRPr>
          </a:p>
          <a:p>
            <a:endParaRPr lang="en-US" altLang="zh-TW" sz="3600" b="1" dirty="0">
              <a:solidFill>
                <a:srgbClr val="A50021"/>
              </a:solidFill>
              <a:latin typeface="標楷體" panose="03000509000000000000" pitchFamily="65" charset="-120"/>
              <a:ea typeface="標楷體" panose="03000509000000000000" pitchFamily="65" charset="-120"/>
              <a:cs typeface="ADLaM Display" panose="02010000000000000000" pitchFamily="2" charset="0"/>
            </a:endParaRPr>
          </a:p>
          <a:p>
            <a:r>
              <a:rPr lang="zh-TW" altLang="en-US" sz="3600" b="1" dirty="0">
                <a:solidFill>
                  <a:srgbClr val="0000FF"/>
                </a:solidFill>
              </a:rPr>
              <a:t>            </a:t>
            </a:r>
            <a:r>
              <a:rPr lang="zh-TW" altLang="en-US" sz="3200" b="1" dirty="0">
                <a:solidFill>
                  <a:srgbClr val="663300"/>
                </a:solidFill>
              </a:rPr>
              <a:t>佛光電子大藏經     永  本</a:t>
            </a:r>
            <a:endParaRPr lang="en-US" altLang="zh-TW" sz="3200" b="1" dirty="0">
              <a:solidFill>
                <a:srgbClr val="663300"/>
              </a:solidFill>
            </a:endParaRPr>
          </a:p>
          <a:p>
            <a:endParaRPr lang="en-US" altLang="zh-TW" sz="3600" b="1" dirty="0">
              <a:solidFill>
                <a:srgbClr val="663300"/>
              </a:solidFill>
            </a:endParaRPr>
          </a:p>
          <a:p>
            <a:pPr algn="ctr"/>
            <a:r>
              <a:rPr lang="en-US" altLang="zh-TW" sz="3600" b="1">
                <a:solidFill>
                  <a:srgbClr val="663300"/>
                </a:solidFill>
              </a:rPr>
              <a:t>2025/11/18</a:t>
            </a:r>
            <a:endParaRPr lang="en-US" altLang="zh-TW" sz="36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01782"/>
      </p:ext>
    </p:extLst>
  </p:cSld>
  <p:clrMapOvr>
    <a:masterClrMapping/>
  </p:clrMapOvr>
  <p:transition advClick="0" advTm="7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8C5CC-F051-363E-2265-479D03AF8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C5CA9279-029B-9E9E-90C5-B85B0D323065}"/>
              </a:ext>
            </a:extLst>
          </p:cNvPr>
          <p:cNvSpPr txBox="1">
            <a:spLocks/>
          </p:cNvSpPr>
          <p:nvPr/>
        </p:nvSpPr>
        <p:spPr>
          <a:xfrm>
            <a:off x="755650" y="2133600"/>
            <a:ext cx="7772400" cy="2374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zh-TW" altLang="en-US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009A84C-0E5E-F8F7-A812-2750289E0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3" y="2133600"/>
            <a:ext cx="3755461" cy="96934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19D50C6-F124-E217-F387-4BDE0551B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23" y="3321050"/>
            <a:ext cx="8285182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32193"/>
      </p:ext>
    </p:extLst>
  </p:cSld>
  <p:clrMapOvr>
    <a:masterClrMapping/>
  </p:clrMapOvr>
  <p:transition advClick="0" advTm="7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71363-DEC4-8CC4-EB8B-F6E02C2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63895E8F-F656-018A-9018-218D72CB66F7}"/>
              </a:ext>
            </a:extLst>
          </p:cNvPr>
          <p:cNvSpPr txBox="1">
            <a:spLocks/>
          </p:cNvSpPr>
          <p:nvPr/>
        </p:nvSpPr>
        <p:spPr>
          <a:xfrm>
            <a:off x="755650" y="2133600"/>
            <a:ext cx="7772400" cy="2374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zh-TW" altLang="en-US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8D5C371-0A96-F1C9-DAB6-0278C322369A}"/>
              </a:ext>
            </a:extLst>
          </p:cNvPr>
          <p:cNvSpPr txBox="1"/>
          <p:nvPr/>
        </p:nvSpPr>
        <p:spPr>
          <a:xfrm>
            <a:off x="3347864" y="200731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佛光大辭典</a:t>
            </a:r>
            <a:r>
              <a:rPr lang="en-US" altLang="zh-TW" sz="3600" dirty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APP</a:t>
            </a:r>
            <a:endParaRPr lang="zh-TW" altLang="en-US" sz="3600" dirty="0">
              <a:solidFill>
                <a:srgbClr val="A5002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AC59A8-89D3-3FC5-4390-713C10C29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70" y="2766550"/>
            <a:ext cx="7096359" cy="399932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D5CB1FF-124E-708D-442D-5E7E490A877B}"/>
              </a:ext>
            </a:extLst>
          </p:cNvPr>
          <p:cNvSpPr txBox="1"/>
          <p:nvPr/>
        </p:nvSpPr>
        <p:spPr>
          <a:xfrm>
            <a:off x="72008" y="1916832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三、手機 </a:t>
            </a:r>
            <a:r>
              <a: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APP</a:t>
            </a:r>
            <a:endParaRPr lang="zh-TW" altLang="en-US" sz="36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1318765"/>
      </p:ext>
    </p:extLst>
  </p:cSld>
  <p:clrMapOvr>
    <a:masterClrMapping/>
  </p:clrMapOvr>
  <p:transition advClick="0" advTm="7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9D038-8FC6-BB3F-B1AB-43201AF3E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6A9A9897-3FB3-81C2-FD26-5A0FCFE53C11}"/>
              </a:ext>
            </a:extLst>
          </p:cNvPr>
          <p:cNvSpPr txBox="1">
            <a:spLocks/>
          </p:cNvSpPr>
          <p:nvPr/>
        </p:nvSpPr>
        <p:spPr>
          <a:xfrm>
            <a:off x="755650" y="2133600"/>
            <a:ext cx="7772400" cy="2374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zh-TW" altLang="en-US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04B3192-87E7-7443-BA79-4C788E3AF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95" y="1772816"/>
            <a:ext cx="7155110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41083"/>
      </p:ext>
    </p:extLst>
  </p:cSld>
  <p:clrMapOvr>
    <a:masterClrMapping/>
  </p:clrMapOvr>
  <p:transition advClick="0" advTm="7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3BF11-0243-3F61-E009-890581DC7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114819-B82D-F877-CABC-F1C1B6086266}"/>
              </a:ext>
            </a:extLst>
          </p:cNvPr>
          <p:cNvSpPr txBox="1"/>
          <p:nvPr/>
        </p:nvSpPr>
        <p:spPr>
          <a:xfrm>
            <a:off x="151156" y="18448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6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安裝在</a:t>
            </a:r>
            <a:r>
              <a:rPr lang="en-US" altLang="zh-TW"/>
              <a:t>iPhone</a:t>
            </a:r>
            <a:r>
              <a:rPr lang="zh-TW" altLang="en-US"/>
              <a:t> 手機</a:t>
            </a:r>
            <a:r>
              <a:rPr lang="en-US" altLang="zh-TW" dirty="0"/>
              <a:t>, </a:t>
            </a:r>
            <a:r>
              <a:rPr lang="en-US" altLang="zh-TW"/>
              <a:t>iPad</a:t>
            </a:r>
            <a:r>
              <a:rPr lang="zh-TW" altLang="en-US"/>
              <a:t> </a:t>
            </a:r>
            <a:r>
              <a:rPr lang="en-US" altLang="zh-TW"/>
              <a:t>Apps</a:t>
            </a:r>
            <a:r>
              <a:rPr lang="zh-TW" altLang="en-US"/>
              <a:t> </a:t>
            </a:r>
            <a:endParaRPr lang="en-US" altLang="zh-TW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E3AB679-BC03-CBB9-57F6-4110E83D77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2501607"/>
            <a:ext cx="7503112" cy="427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9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B79C24-13F1-C0A3-3915-DC96382D86A4}"/>
              </a:ext>
            </a:extLst>
          </p:cNvPr>
          <p:cNvSpPr txBox="1"/>
          <p:nvPr/>
        </p:nvSpPr>
        <p:spPr>
          <a:xfrm>
            <a:off x="105272" y="1858015"/>
            <a:ext cx="918051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</a:t>
            </a: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的智能解經</a:t>
            </a:r>
            <a:endParaRPr lang="en-US" altLang="zh-TW" sz="36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 </a:t>
            </a:r>
            <a:r>
              <a:rPr lang="zh-TW" altLang="en-US" sz="3200" b="1" dirty="0">
                <a:hlinkClick r:id="rId2"/>
              </a:rPr>
              <a:t>佛光大藏經網站</a:t>
            </a:r>
            <a:r>
              <a:rPr lang="zh-TW" altLang="en-US" sz="3200" b="1" dirty="0"/>
              <a:t> </a:t>
            </a:r>
            <a:r>
              <a:rPr lang="en-US" altLang="zh-TW" sz="3200" dirty="0"/>
              <a:t>https://</a:t>
            </a:r>
            <a:r>
              <a:rPr lang="en-US" altLang="zh-TW" sz="3200" dirty="0" err="1"/>
              <a:t>etext.fgs.org.tw</a:t>
            </a:r>
            <a:r>
              <a:rPr lang="en-US" altLang="zh-TW" sz="3200" dirty="0"/>
              <a:t>/</a:t>
            </a:r>
            <a:r>
              <a:rPr lang="en-US" altLang="zh-TW" sz="3200" dirty="0" err="1"/>
              <a:t>index.aspx</a:t>
            </a:r>
            <a:endParaRPr lang="en-US" altLang="zh-TW" sz="3200" dirty="0"/>
          </a:p>
        </p:txBody>
      </p:sp>
      <p:pic>
        <p:nvPicPr>
          <p:cNvPr id="4" name="Picture 3" descr="A hand holding a phone&#10;&#10;AI-generated content may be incorrect.">
            <a:extLst>
              <a:ext uri="{FF2B5EF4-FFF2-40B4-BE49-F238E27FC236}">
                <a16:creationId xmlns:a16="http://schemas.microsoft.com/office/drawing/2014/main" id="{D3130FEE-C076-A933-BF40-564BC8639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150677"/>
            <a:ext cx="7772400" cy="36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FABD63-CE14-9336-28BB-E2A9A4E9CBC6}"/>
              </a:ext>
            </a:extLst>
          </p:cNvPr>
          <p:cNvSpPr txBox="1"/>
          <p:nvPr/>
        </p:nvSpPr>
        <p:spPr>
          <a:xfrm>
            <a:off x="739962" y="1752000"/>
            <a:ext cx="777240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佛光大藏經電子版功能介绍</a:t>
            </a:r>
            <a:endParaRPr lang="en-US" altLang="zh-TW" sz="36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b="1">
              <a:solidFill>
                <a:srgbClr val="6633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b="1">
                <a:solidFill>
                  <a:srgbClr val="663300"/>
                </a:solidFill>
              </a:rPr>
              <a:t>全文</a:t>
            </a:r>
            <a:r>
              <a:rPr lang="zh-TW" altLang="en-US" sz="3600" b="1" dirty="0">
                <a:solidFill>
                  <a:srgbClr val="663300"/>
                </a:solidFill>
              </a:rPr>
              <a:t>搜尋</a:t>
            </a:r>
            <a:endParaRPr lang="en-US" altLang="zh-TW" sz="3600" b="1" dirty="0">
              <a:solidFill>
                <a:srgbClr val="6633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sz="3600" b="1" dirty="0">
                <a:solidFill>
                  <a:srgbClr val="663300"/>
                </a:solidFill>
              </a:rPr>
              <a:t>AI</a:t>
            </a:r>
            <a:r>
              <a:rPr lang="zh-CN" altLang="en-US" sz="3600" b="1" dirty="0">
                <a:solidFill>
                  <a:srgbClr val="663300"/>
                </a:solidFill>
              </a:rPr>
              <a:t> 關鍵字解釋</a:t>
            </a:r>
            <a:endParaRPr lang="en-US" altLang="zh-CN" sz="3600" b="1" dirty="0">
              <a:solidFill>
                <a:srgbClr val="6633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600" b="1" dirty="0">
                <a:solidFill>
                  <a:srgbClr val="663300"/>
                </a:solidFill>
              </a:rPr>
              <a:t>AI</a:t>
            </a:r>
            <a:r>
              <a:rPr lang="zh-TW" altLang="en-US" sz="3600" b="1" dirty="0">
                <a:solidFill>
                  <a:srgbClr val="663300"/>
                </a:solidFill>
              </a:rPr>
              <a:t> 翻譯、解釋 </a:t>
            </a:r>
            <a:r>
              <a:rPr lang="en-US" altLang="zh-TW" sz="3600" b="1" dirty="0">
                <a:solidFill>
                  <a:srgbClr val="663300"/>
                </a:solidFill>
              </a:rPr>
              <a:t>(</a:t>
            </a:r>
            <a:r>
              <a:rPr lang="zh-TW" altLang="en-US" sz="3600" b="1" dirty="0">
                <a:solidFill>
                  <a:srgbClr val="663300"/>
                </a:solidFill>
              </a:rPr>
              <a:t>大藏經文</a:t>
            </a:r>
            <a:r>
              <a:rPr lang="en-US" altLang="zh-TW" sz="3600" b="1" dirty="0">
                <a:solidFill>
                  <a:srgbClr val="663300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3600" b="1" dirty="0">
                <a:solidFill>
                  <a:srgbClr val="663300"/>
                </a:solidFill>
              </a:rPr>
              <a:t>禪門喻語</a:t>
            </a:r>
            <a:r>
              <a:rPr lang="en-US" altLang="zh-TW" sz="3600" b="1" dirty="0">
                <a:solidFill>
                  <a:srgbClr val="663300"/>
                </a:solidFill>
              </a:rPr>
              <a:t>/</a:t>
            </a:r>
            <a:r>
              <a:rPr lang="zh-TW" altLang="en-US" sz="3600" b="1">
                <a:solidFill>
                  <a:srgbClr val="663300"/>
                </a:solidFill>
              </a:rPr>
              <a:t>經典故事</a:t>
            </a:r>
            <a:endParaRPr lang="en-US" altLang="zh-CN" sz="3600" dirty="0"/>
          </a:p>
          <a:p>
            <a:pPr marL="514350" indent="-514350">
              <a:buFont typeface="+mj-lt"/>
              <a:buAutoNum type="arabicPeriod"/>
            </a:pPr>
            <a:endParaRPr lang="en-US" altLang="zh-TW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2BBCD4-6829-5B7A-ADDD-AF1B9C91B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5013176"/>
            <a:ext cx="7772400" cy="17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48D73-8C67-C195-E544-7BBA6290A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27EB42-5DFC-40E4-5E90-19247C303E01}"/>
              </a:ext>
            </a:extLst>
          </p:cNvPr>
          <p:cNvSpPr txBox="1"/>
          <p:nvPr/>
        </p:nvSpPr>
        <p:spPr>
          <a:xfrm>
            <a:off x="179512" y="1866089"/>
            <a:ext cx="885698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000" b="1" dirty="0">
                <a:solidFill>
                  <a:srgbClr val="663300"/>
                </a:solidFill>
              </a:rPr>
              <a:t>1. </a:t>
            </a:r>
            <a:r>
              <a:rPr lang="zh-TW" altLang="en-US" sz="3000" b="1" dirty="0">
                <a:solidFill>
                  <a:srgbClr val="663300"/>
                </a:solidFill>
              </a:rPr>
              <a:t>全文搜尋功能：</a:t>
            </a:r>
            <a:endParaRPr lang="en-US" altLang="zh-TW" sz="3000" b="1" dirty="0">
              <a:solidFill>
                <a:srgbClr val="663300"/>
              </a:solidFill>
            </a:endParaRPr>
          </a:p>
          <a:p>
            <a:pPr lvl="1"/>
            <a:r>
              <a:rPr lang="zh-TW" altLang="en-US" sz="3000" b="1" dirty="0">
                <a:solidFill>
                  <a:srgbClr val="663300"/>
                </a:solidFill>
              </a:rPr>
              <a:t>佛光大藏經、佛光大辭典、法藏文庫、經典寶藏題解源流</a:t>
            </a:r>
            <a:endParaRPr lang="en-US" altLang="zh-TW" sz="3000" b="1" dirty="0">
              <a:solidFill>
                <a:srgbClr val="663300"/>
              </a:solidFill>
            </a:endParaRPr>
          </a:p>
        </p:txBody>
      </p:sp>
      <p:pic>
        <p:nvPicPr>
          <p:cNvPr id="5" name="Picture 4" descr="A hand holding a phone&#10;&#10;AI-generated content may be incorrect.">
            <a:extLst>
              <a:ext uri="{FF2B5EF4-FFF2-40B4-BE49-F238E27FC236}">
                <a16:creationId xmlns:a16="http://schemas.microsoft.com/office/drawing/2014/main" id="{7A0971DF-2AE5-CB14-EE64-032E37686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60" y="3320995"/>
            <a:ext cx="7520880" cy="353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70B2B-1133-D547-12F4-B2B50B294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4DC71B-4820-F155-3889-3EFFAE2F271B}"/>
              </a:ext>
            </a:extLst>
          </p:cNvPr>
          <p:cNvSpPr txBox="1"/>
          <p:nvPr/>
        </p:nvSpPr>
        <p:spPr>
          <a:xfrm>
            <a:off x="323528" y="1866089"/>
            <a:ext cx="85689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514350">
              <a:buAutoNum type="arabicPeriod"/>
            </a:pPr>
            <a:r>
              <a:rPr lang="zh-TW" altLang="en-US" sz="3000" b="1" dirty="0">
                <a:solidFill>
                  <a:srgbClr val="663300"/>
                </a:solidFill>
              </a:rPr>
              <a:t>全文搜尋</a:t>
            </a:r>
            <a:r>
              <a:rPr lang="zh-TW" altLang="en-US" sz="3000" b="1">
                <a:solidFill>
                  <a:srgbClr val="663300"/>
                </a:solidFill>
              </a:rPr>
              <a:t>功能：</a:t>
            </a:r>
            <a:endParaRPr lang="en-US" altLang="zh-TW" sz="3000" b="1">
              <a:solidFill>
                <a:srgbClr val="663300"/>
              </a:solidFill>
            </a:endParaRPr>
          </a:p>
          <a:p>
            <a:pPr lvl="1"/>
            <a:r>
              <a:rPr lang="zh-TW" altLang="en-US" sz="3000" b="1">
                <a:solidFill>
                  <a:srgbClr val="663300"/>
                </a:solidFill>
              </a:rPr>
              <a:t>輸入 </a:t>
            </a:r>
            <a:r>
              <a:rPr lang="zh-TW" altLang="en-US" sz="3000" b="1" dirty="0">
                <a:solidFill>
                  <a:srgbClr val="663300"/>
                </a:solidFill>
              </a:rPr>
              <a:t>關鍵字，按 全文</a:t>
            </a:r>
            <a:r>
              <a:rPr lang="zh-TW" altLang="en-US" sz="3000" b="1">
                <a:solidFill>
                  <a:srgbClr val="663300"/>
                </a:solidFill>
              </a:rPr>
              <a:t>搜尋 鍵</a:t>
            </a:r>
            <a:endParaRPr lang="en-US" altLang="zh-TW" sz="3000" b="1" dirty="0">
              <a:solidFill>
                <a:srgbClr val="663300"/>
              </a:solidFill>
            </a:endParaRPr>
          </a:p>
        </p:txBody>
      </p:sp>
      <p:pic>
        <p:nvPicPr>
          <p:cNvPr id="5" name="Picture 4" descr="A screen shot of a phone&#10;&#10;AI-generated content may be incorrect.">
            <a:extLst>
              <a:ext uri="{FF2B5EF4-FFF2-40B4-BE49-F238E27FC236}">
                <a16:creationId xmlns:a16="http://schemas.microsoft.com/office/drawing/2014/main" id="{9AFF61F5-86D2-8618-7B82-4D17C4A7D2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70" y="2918046"/>
            <a:ext cx="7634659" cy="391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82B46-E8E8-006D-FD95-0128F3459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0F6442-EC70-084B-C160-38B942F0E6B6}"/>
              </a:ext>
            </a:extLst>
          </p:cNvPr>
          <p:cNvSpPr txBox="1"/>
          <p:nvPr/>
        </p:nvSpPr>
        <p:spPr>
          <a:xfrm>
            <a:off x="251520" y="1866089"/>
            <a:ext cx="86409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zh-TW" altLang="en-US" sz="3000" b="1" dirty="0">
                <a:solidFill>
                  <a:srgbClr val="663300"/>
                </a:solidFill>
              </a:rPr>
              <a:t>全文搜尋</a:t>
            </a:r>
            <a:r>
              <a:rPr lang="zh-TW" altLang="en-US" sz="3000" b="1">
                <a:solidFill>
                  <a:srgbClr val="663300"/>
                </a:solidFill>
              </a:rPr>
              <a:t>功能：</a:t>
            </a:r>
            <a:endParaRPr lang="en-US" altLang="zh-TW" sz="3000" b="1" dirty="0">
              <a:solidFill>
                <a:srgbClr val="663300"/>
              </a:solidFill>
            </a:endParaRPr>
          </a:p>
          <a:p>
            <a:r>
              <a:rPr lang="zh-TW" altLang="en-US" sz="3000" b="1" dirty="0">
                <a:solidFill>
                  <a:srgbClr val="663300"/>
                </a:solidFill>
              </a:rPr>
              <a:t>      左</a:t>
            </a:r>
            <a:r>
              <a:rPr lang="zh-TW" altLang="en-US" sz="3000" b="1">
                <a:solidFill>
                  <a:srgbClr val="663300"/>
                </a:solidFill>
              </a:rPr>
              <a:t>欄 </a:t>
            </a:r>
            <a:r>
              <a:rPr lang="en-US" altLang="zh-TW" sz="3000" b="1" dirty="0">
                <a:solidFill>
                  <a:srgbClr val="663300"/>
                </a:solidFill>
              </a:rPr>
              <a:t>-</a:t>
            </a:r>
            <a:r>
              <a:rPr lang="zh-TW" altLang="en-US" sz="3000" b="1" dirty="0">
                <a:solidFill>
                  <a:srgbClr val="663300"/>
                </a:solidFill>
              </a:rPr>
              <a:t> 各藏部出現</a:t>
            </a:r>
            <a:r>
              <a:rPr lang="zh-TW" altLang="en-US" sz="3000" b="1">
                <a:solidFill>
                  <a:srgbClr val="663300"/>
                </a:solidFill>
              </a:rPr>
              <a:t>次數  </a:t>
            </a:r>
            <a:endParaRPr lang="en-US" altLang="zh-TW" sz="3000" b="1" dirty="0">
              <a:solidFill>
                <a:srgbClr val="663300"/>
              </a:solidFill>
            </a:endParaRPr>
          </a:p>
          <a:p>
            <a:r>
              <a:rPr lang="zh-TW" altLang="en-US" sz="3000" b="1" dirty="0">
                <a:solidFill>
                  <a:srgbClr val="663300"/>
                </a:solidFill>
              </a:rPr>
              <a:t>      右</a:t>
            </a:r>
            <a:r>
              <a:rPr lang="zh-TW" altLang="en-US" sz="3000" b="1">
                <a:solidFill>
                  <a:srgbClr val="663300"/>
                </a:solidFill>
              </a:rPr>
              <a:t>欄 </a:t>
            </a:r>
            <a:r>
              <a:rPr lang="en-US" altLang="zh-TW" sz="3000" b="1" dirty="0">
                <a:solidFill>
                  <a:srgbClr val="663300"/>
                </a:solidFill>
              </a:rPr>
              <a:t>–</a:t>
            </a:r>
            <a:r>
              <a:rPr lang="zh-TW" altLang="en-US" sz="3000" b="1" dirty="0">
                <a:solidFill>
                  <a:srgbClr val="663300"/>
                </a:solidFill>
              </a:rPr>
              <a:t> 點選橘色連結 </a:t>
            </a:r>
            <a:r>
              <a:rPr lang="zh-TW" altLang="en-US" sz="3000" b="1">
                <a:solidFill>
                  <a:srgbClr val="663300"/>
                </a:solidFill>
              </a:rPr>
              <a:t>進入經文</a:t>
            </a:r>
            <a:endParaRPr lang="en-US" altLang="zh-TW" sz="3000" b="1" dirty="0">
              <a:solidFill>
                <a:srgbClr val="6633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22D234-023D-4F34-5A7F-D63E55A91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3442318"/>
            <a:ext cx="7772400" cy="33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F1246-A16F-B1C4-BF3D-90D5E904E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B844D7-CA49-14C3-C3F1-1772CCACACF1}"/>
              </a:ext>
            </a:extLst>
          </p:cNvPr>
          <p:cNvSpPr txBox="1"/>
          <p:nvPr/>
        </p:nvSpPr>
        <p:spPr>
          <a:xfrm>
            <a:off x="251520" y="1866089"/>
            <a:ext cx="84969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zh-TW" altLang="en-US" sz="3000" b="1" dirty="0">
                <a:solidFill>
                  <a:srgbClr val="663300"/>
                </a:solidFill>
              </a:rPr>
              <a:t>全文搜尋功能： </a:t>
            </a:r>
            <a:r>
              <a:rPr lang="zh-TW" altLang="en-US" sz="3000" b="1">
                <a:solidFill>
                  <a:srgbClr val="663300"/>
                </a:solidFill>
              </a:rPr>
              <a:t>經文顯示</a:t>
            </a:r>
            <a:endParaRPr lang="en-US" altLang="zh-TW" sz="3000" b="1" dirty="0">
              <a:solidFill>
                <a:srgbClr val="663300"/>
              </a:solidFill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B4C6CDF-6004-7437-4A45-5DE58F8524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1" y="2636912"/>
            <a:ext cx="9034597" cy="38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3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9D614-1E7F-FF04-3494-0348E67B5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1DAE5E6-C282-8F12-3A1F-2CA40B930B29}"/>
              </a:ext>
            </a:extLst>
          </p:cNvPr>
          <p:cNvSpPr txBox="1">
            <a:spLocks/>
          </p:cNvSpPr>
          <p:nvPr/>
        </p:nvSpPr>
        <p:spPr>
          <a:xfrm>
            <a:off x="755650" y="2133600"/>
            <a:ext cx="7772400" cy="2374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zh-TW" altLang="en-US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289C12C-1328-4600-1CAD-339FD4453F8E}"/>
              </a:ext>
            </a:extLst>
          </p:cNvPr>
          <p:cNvSpPr txBox="1"/>
          <p:nvPr/>
        </p:nvSpPr>
        <p:spPr>
          <a:xfrm>
            <a:off x="615950" y="2033954"/>
            <a:ext cx="8208838" cy="4633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zh-TW" altLang="en-US" sz="32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佛教經典數位化之進程</a:t>
            </a:r>
            <a:r>
              <a:rPr lang="en-US" altLang="zh-TW" sz="32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32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以佛光大藏經為例</a:t>
            </a:r>
            <a:endParaRPr lang="en-US" altLang="zh-TW" sz="3200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4600"/>
              </a:lnSpc>
            </a:pPr>
            <a:r>
              <a:rPr lang="zh-TW" altLang="en-US" sz="32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目錄</a:t>
            </a:r>
            <a:endParaRPr lang="en-US" altLang="zh-TW" sz="3200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一、數位化的開端</a:t>
            </a:r>
          </a:p>
          <a:p>
            <a:pPr>
              <a:lnSpc>
                <a:spcPts val="4600"/>
              </a:lnSpc>
            </a:pP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二、從光碟到隨身碟</a:t>
            </a:r>
            <a:br>
              <a:rPr lang="en-US" alt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三、手機 </a:t>
            </a:r>
            <a:r>
              <a:rPr lang="en-US" alt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App</a:t>
            </a:r>
            <a:endParaRPr lang="zh-TW" altLang="en-US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四、</a:t>
            </a:r>
            <a:r>
              <a:rPr lang="en-US" alt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</a:t>
            </a: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的智能解經</a:t>
            </a:r>
          </a:p>
          <a:p>
            <a:pPr>
              <a:lnSpc>
                <a:spcPts val="4600"/>
              </a:lnSpc>
            </a:pP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五、數位化的傳播</a:t>
            </a:r>
          </a:p>
          <a:p>
            <a:pPr>
              <a:lnSpc>
                <a:spcPts val="4600"/>
              </a:lnSpc>
            </a:pP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3014260"/>
      </p:ext>
    </p:extLst>
  </p:cSld>
  <p:clrMapOvr>
    <a:masterClrMapping/>
  </p:clrMapOvr>
  <p:transition advClick="0" advTm="7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DD4E4-7BF3-DBC7-45E3-79BB75A4D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B453D9-51FF-D375-F216-3C44CA7BAADB}"/>
              </a:ext>
            </a:extLst>
          </p:cNvPr>
          <p:cNvSpPr txBox="1"/>
          <p:nvPr/>
        </p:nvSpPr>
        <p:spPr>
          <a:xfrm>
            <a:off x="186246" y="1847726"/>
            <a:ext cx="8845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zh-TW" altLang="en-US" sz="3000" b="1" dirty="0">
                <a:solidFill>
                  <a:srgbClr val="663300"/>
                </a:solidFill>
              </a:rPr>
              <a:t>全文搜尋功能：佛光大辭典</a:t>
            </a:r>
            <a:r>
              <a:rPr lang="zh-TW" altLang="en-US" sz="3000" b="1">
                <a:solidFill>
                  <a:srgbClr val="663300"/>
                </a:solidFill>
              </a:rPr>
              <a:t>名詞解釋</a:t>
            </a:r>
            <a:endParaRPr lang="en-US" altLang="zh-TW" sz="3000" b="1">
              <a:solidFill>
                <a:srgbClr val="663300"/>
              </a:solidFill>
            </a:endParaRPr>
          </a:p>
          <a:p>
            <a:r>
              <a:rPr lang="zh-TW" altLang="en-US" sz="3000" b="1">
                <a:solidFill>
                  <a:srgbClr val="663300"/>
                </a:solidFill>
              </a:rPr>
              <a:t>      在</a:t>
            </a:r>
            <a:r>
              <a:rPr lang="zh-TW" altLang="en-US" sz="3000" b="1" dirty="0">
                <a:solidFill>
                  <a:srgbClr val="663300"/>
                </a:solidFill>
              </a:rPr>
              <a:t>經文內可點選新名相 </a:t>
            </a:r>
            <a:r>
              <a:rPr lang="zh-TW" altLang="en-US" sz="3200" dirty="0">
                <a:highlight>
                  <a:srgbClr val="FFFF00"/>
                </a:highlight>
              </a:rPr>
              <a:t>十戒</a:t>
            </a:r>
            <a:r>
              <a:rPr lang="zh-TW" altLang="en-US" sz="3200" dirty="0"/>
              <a:t> </a:t>
            </a:r>
            <a:r>
              <a:rPr lang="zh-TW" altLang="en-US" sz="3000" b="1" dirty="0">
                <a:solidFill>
                  <a:srgbClr val="663300"/>
                </a:solidFill>
              </a:rPr>
              <a:t>查詢佛</a:t>
            </a:r>
            <a:r>
              <a:rPr lang="zh-TW" altLang="en-US" sz="3000" b="1">
                <a:solidFill>
                  <a:srgbClr val="663300"/>
                </a:solidFill>
              </a:rPr>
              <a:t>光大辭典</a:t>
            </a:r>
            <a:endParaRPr lang="en-US" altLang="zh-TW" sz="3000" b="1" dirty="0">
              <a:solidFill>
                <a:srgbClr val="663300"/>
              </a:solidFill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B64F6EA-6786-AED7-A727-3E6FCCD8B8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994050"/>
            <a:ext cx="8944720" cy="374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7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4E941-0B94-3211-D625-96ECDBC01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D7C16E-D4EC-02F4-123C-723F50282BA9}"/>
              </a:ext>
            </a:extLst>
          </p:cNvPr>
          <p:cNvSpPr txBox="1"/>
          <p:nvPr/>
        </p:nvSpPr>
        <p:spPr>
          <a:xfrm>
            <a:off x="323528" y="1847726"/>
            <a:ext cx="86557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zh-TW" altLang="en-US" sz="3000" b="1" dirty="0">
                <a:solidFill>
                  <a:srgbClr val="663300"/>
                </a:solidFill>
              </a:rPr>
              <a:t>全文搜尋功能：佛光大辭典</a:t>
            </a:r>
            <a:r>
              <a:rPr lang="zh-TW" altLang="en-US" sz="3000" b="1">
                <a:solidFill>
                  <a:srgbClr val="663300"/>
                </a:solidFill>
              </a:rPr>
              <a:t>名詞解釋</a:t>
            </a:r>
            <a:endParaRPr lang="en-US" altLang="zh-TW" sz="3000" b="1" dirty="0">
              <a:solidFill>
                <a:srgbClr val="663300"/>
              </a:solidFill>
            </a:endParaRPr>
          </a:p>
          <a:p>
            <a:r>
              <a:rPr lang="zh-TW" altLang="en-US" sz="3000" b="1">
                <a:solidFill>
                  <a:srgbClr val="663300"/>
                </a:solidFill>
              </a:rPr>
              <a:t>      經文</a:t>
            </a:r>
            <a:r>
              <a:rPr lang="zh-TW" altLang="en-US" sz="3000" b="1" dirty="0">
                <a:solidFill>
                  <a:srgbClr val="663300"/>
                </a:solidFill>
              </a:rPr>
              <a:t>內新名相</a:t>
            </a:r>
            <a:r>
              <a:rPr lang="zh-TW" altLang="en-US" sz="3200" dirty="0"/>
              <a:t> </a:t>
            </a:r>
            <a:r>
              <a:rPr lang="zh-TW" altLang="en-US" sz="3200" dirty="0">
                <a:highlight>
                  <a:srgbClr val="FFFF00"/>
                </a:highlight>
              </a:rPr>
              <a:t>十戒</a:t>
            </a:r>
            <a:r>
              <a:rPr lang="zh-TW" altLang="en-US" sz="3200" dirty="0"/>
              <a:t> </a:t>
            </a:r>
            <a:r>
              <a:rPr lang="zh-TW" altLang="en-US" sz="3000" b="1">
                <a:solidFill>
                  <a:srgbClr val="663300"/>
                </a:solidFill>
              </a:rPr>
              <a:t>查詢結果</a:t>
            </a:r>
            <a:endParaRPr lang="en-US" altLang="zh-TW" sz="3000" b="1" dirty="0">
              <a:solidFill>
                <a:srgbClr val="663300"/>
              </a:solidFill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64D5AB3-00ED-0A93-A7C7-84EBC7E47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47" y="2814637"/>
            <a:ext cx="8840637" cy="399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4D86E-6653-AD36-7500-641AC821A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AA298C-0D47-4060-3DAB-0D973588625F}"/>
              </a:ext>
            </a:extLst>
          </p:cNvPr>
          <p:cNvSpPr txBox="1"/>
          <p:nvPr/>
        </p:nvSpPr>
        <p:spPr>
          <a:xfrm>
            <a:off x="179512" y="1866089"/>
            <a:ext cx="86409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zh-TW" sz="3000" b="1" dirty="0">
                <a:solidFill>
                  <a:srgbClr val="663300"/>
                </a:solidFill>
              </a:rPr>
              <a:t>AI </a:t>
            </a:r>
            <a:r>
              <a:rPr lang="zh-TW" altLang="en-US" sz="3000" b="1" dirty="0">
                <a:solidFill>
                  <a:srgbClr val="663300"/>
                </a:solidFill>
              </a:rPr>
              <a:t>關鍵字解釋功能</a:t>
            </a:r>
            <a:r>
              <a:rPr lang="zh-TW" altLang="en-US" sz="3200" dirty="0"/>
              <a:t>：</a:t>
            </a:r>
            <a:endParaRPr lang="en-US" altLang="zh-TW" sz="3200" dirty="0"/>
          </a:p>
          <a:p>
            <a:pPr lvl="1"/>
            <a:r>
              <a:rPr lang="zh-TW" altLang="en-US" sz="3000" b="1" dirty="0">
                <a:solidFill>
                  <a:srgbClr val="663300"/>
                </a:solidFill>
              </a:rPr>
              <a:t>輸入關鍵字之後</a:t>
            </a:r>
            <a:r>
              <a:rPr lang="zh-TW" altLang="en-US" sz="3000" b="1">
                <a:solidFill>
                  <a:srgbClr val="663300"/>
                </a:solidFill>
              </a:rPr>
              <a:t>按 </a:t>
            </a:r>
            <a:r>
              <a:rPr lang="en-US" altLang="zh-TW" sz="3000" b="1">
                <a:solidFill>
                  <a:srgbClr val="663300"/>
                </a:solidFill>
              </a:rPr>
              <a:t>AI</a:t>
            </a:r>
            <a:r>
              <a:rPr lang="zh-TW" altLang="en-US" sz="3000" b="1">
                <a:solidFill>
                  <a:srgbClr val="663300"/>
                </a:solidFill>
              </a:rPr>
              <a:t>解釋</a:t>
            </a:r>
            <a:r>
              <a:rPr lang="en-US" altLang="zh-TW" sz="3000" b="1">
                <a:solidFill>
                  <a:srgbClr val="663300"/>
                </a:solidFill>
              </a:rPr>
              <a:t> </a:t>
            </a:r>
            <a:r>
              <a:rPr lang="zh-TW" altLang="en-US" sz="3000" b="1">
                <a:solidFill>
                  <a:srgbClr val="663300"/>
                </a:solidFill>
              </a:rPr>
              <a:t>鍵</a:t>
            </a:r>
            <a:endParaRPr lang="en-US" altLang="zh-TW" sz="3000" b="1" dirty="0">
              <a:solidFill>
                <a:srgbClr val="663300"/>
              </a:solidFill>
            </a:endParaRPr>
          </a:p>
          <a:p>
            <a:endParaRPr lang="en-US" altLang="zh-TW" sz="3200" dirty="0"/>
          </a:p>
        </p:txBody>
      </p:sp>
      <p:pic>
        <p:nvPicPr>
          <p:cNvPr id="8" name="Picture 7" descr="A screen shot of a phone&#10;&#10;AI-generated content may be incorrect.">
            <a:extLst>
              <a:ext uri="{FF2B5EF4-FFF2-40B4-BE49-F238E27FC236}">
                <a16:creationId xmlns:a16="http://schemas.microsoft.com/office/drawing/2014/main" id="{C2DBC46B-ECE2-4D24-15EE-705385264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40" y="2924944"/>
            <a:ext cx="8280920" cy="37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6CB92-20B0-386D-12BC-ED5889FDE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3B052D-8591-EB49-BF6D-AFD8095427EC}"/>
              </a:ext>
            </a:extLst>
          </p:cNvPr>
          <p:cNvSpPr txBox="1"/>
          <p:nvPr/>
        </p:nvSpPr>
        <p:spPr>
          <a:xfrm>
            <a:off x="439506" y="1859340"/>
            <a:ext cx="88119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514350" indent="-514350">
              <a:buFont typeface="+mj-lt"/>
              <a:buAutoNum type="arabicPeriod" startAt="3"/>
              <a:defRPr sz="3200" b="1">
                <a:solidFill>
                  <a:srgbClr val="0000FF"/>
                </a:solidFill>
              </a:defRPr>
            </a:lvl1pPr>
            <a:lvl2pPr lvl="1">
              <a:defRPr/>
            </a:lvl2pPr>
          </a:lstStyle>
          <a:p>
            <a:pPr>
              <a:buFont typeface="+mj-lt"/>
              <a:buAutoNum type="arabicPeriod" startAt="2"/>
            </a:pPr>
            <a:r>
              <a:rPr lang="en-US" altLang="zh-TW" sz="3000" dirty="0">
                <a:solidFill>
                  <a:srgbClr val="663300"/>
                </a:solidFill>
              </a:rPr>
              <a:t>AI</a:t>
            </a:r>
            <a:r>
              <a:rPr lang="zh-TW" altLang="en-US" sz="3000">
                <a:solidFill>
                  <a:srgbClr val="663300"/>
                </a:solidFill>
              </a:rPr>
              <a:t>解釋 </a:t>
            </a:r>
            <a:r>
              <a:rPr lang="en-US" altLang="zh-TW" sz="3000" dirty="0">
                <a:solidFill>
                  <a:srgbClr val="663300"/>
                </a:solidFill>
              </a:rPr>
              <a:t>–</a:t>
            </a:r>
            <a:r>
              <a:rPr lang="zh-TW" altLang="en-US" sz="3000" dirty="0">
                <a:solidFill>
                  <a:srgbClr val="663300"/>
                </a:solidFill>
              </a:rPr>
              <a:t>關鍵字 搜尋</a:t>
            </a:r>
            <a:r>
              <a:rPr lang="zh-TW" altLang="en-US" sz="3000">
                <a:solidFill>
                  <a:srgbClr val="663300"/>
                </a:solidFill>
              </a:rPr>
              <a:t>結果顯示</a:t>
            </a:r>
            <a:endParaRPr lang="en-US" altLang="zh-TW" sz="3000" dirty="0">
              <a:solidFill>
                <a:srgbClr val="663300"/>
              </a:solidFill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BC9A15A-8D01-3302-662E-A9107FC69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01" y="2691243"/>
            <a:ext cx="8811997" cy="39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2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DD08F-6732-2692-CCC2-5947A75EB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02FFA1-2B9A-E9C8-7E16-0BD9D4E32E7C}"/>
              </a:ext>
            </a:extLst>
          </p:cNvPr>
          <p:cNvSpPr txBox="1"/>
          <p:nvPr/>
        </p:nvSpPr>
        <p:spPr>
          <a:xfrm>
            <a:off x="395536" y="1866089"/>
            <a:ext cx="87484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514350" indent="-514350">
              <a:buFont typeface="+mj-lt"/>
              <a:buAutoNum type="arabicPeriod" startAt="3"/>
              <a:defRPr sz="3200" b="1">
                <a:solidFill>
                  <a:srgbClr val="0000FF"/>
                </a:solidFill>
              </a:defRPr>
            </a:lvl1pPr>
          </a:lstStyle>
          <a:p>
            <a:r>
              <a:rPr lang="en-US" altLang="zh-TW" sz="3000" dirty="0">
                <a:solidFill>
                  <a:srgbClr val="663300"/>
                </a:solidFill>
              </a:rPr>
              <a:t>AI </a:t>
            </a:r>
            <a:r>
              <a:rPr lang="zh-TW" altLang="en-US" sz="3000" dirty="0">
                <a:solidFill>
                  <a:srgbClr val="663300"/>
                </a:solidFill>
              </a:rPr>
              <a:t>全文翻譯功能：首頁兩處點選佛</a:t>
            </a:r>
            <a:r>
              <a:rPr lang="zh-TW" altLang="en-US" sz="3000">
                <a:solidFill>
                  <a:srgbClr val="663300"/>
                </a:solidFill>
              </a:rPr>
              <a:t>光大藏經</a:t>
            </a:r>
            <a:endParaRPr lang="en-US" altLang="zh-TW" sz="3000" dirty="0">
              <a:solidFill>
                <a:srgbClr val="663300"/>
              </a:solidFill>
            </a:endParaRPr>
          </a:p>
          <a:p>
            <a:pPr lvl="1"/>
            <a:endParaRPr lang="en-US" altLang="zh-TW" dirty="0"/>
          </a:p>
          <a:p>
            <a:endParaRPr lang="en-US" altLang="zh-TW" dirty="0"/>
          </a:p>
        </p:txBody>
      </p:sp>
      <p:pic>
        <p:nvPicPr>
          <p:cNvPr id="7" name="Picture 6" descr="A screen shot of a phone&#10;&#10;AI-generated content may be incorrect.">
            <a:extLst>
              <a:ext uri="{FF2B5EF4-FFF2-40B4-BE49-F238E27FC236}">
                <a16:creationId xmlns:a16="http://schemas.microsoft.com/office/drawing/2014/main" id="{87FC3D43-1AE9-344F-ED03-BDE005590C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06" y="2587914"/>
            <a:ext cx="8234158" cy="415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076C6-EF15-71A0-BFF8-4A252368F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5FDC8-F8F8-31AE-3421-FE1F7B5DCD5C}"/>
              </a:ext>
            </a:extLst>
          </p:cNvPr>
          <p:cNvSpPr txBox="1"/>
          <p:nvPr/>
        </p:nvSpPr>
        <p:spPr>
          <a:xfrm>
            <a:off x="359024" y="1866089"/>
            <a:ext cx="87849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514350" indent="-514350">
              <a:buFont typeface="+mj-lt"/>
              <a:buAutoNum type="arabicPeriod" startAt="3"/>
              <a:defRPr sz="3200" b="1">
                <a:solidFill>
                  <a:srgbClr val="0000FF"/>
                </a:solidFill>
              </a:defRPr>
            </a:lvl1pPr>
          </a:lstStyle>
          <a:p>
            <a:r>
              <a:rPr lang="en-US" altLang="zh-TW" sz="3000" dirty="0">
                <a:solidFill>
                  <a:srgbClr val="663300"/>
                </a:solidFill>
              </a:rPr>
              <a:t>AI </a:t>
            </a:r>
            <a:r>
              <a:rPr lang="zh-TW" altLang="en-US" sz="3000">
                <a:solidFill>
                  <a:srgbClr val="663300"/>
                </a:solidFill>
              </a:rPr>
              <a:t>全文翻譯</a:t>
            </a:r>
            <a:r>
              <a:rPr lang="en-US" altLang="zh-TW" sz="3000" dirty="0">
                <a:solidFill>
                  <a:srgbClr val="663300"/>
                </a:solidFill>
              </a:rPr>
              <a:t>/</a:t>
            </a:r>
            <a:r>
              <a:rPr lang="zh-TW" altLang="en-US" sz="3000" dirty="0">
                <a:solidFill>
                  <a:srgbClr val="663300"/>
                </a:solidFill>
              </a:rPr>
              <a:t>解釋功能：選經文按滑鼠</a:t>
            </a:r>
            <a:r>
              <a:rPr lang="zh-TW" altLang="en-US" sz="3000">
                <a:solidFill>
                  <a:srgbClr val="663300"/>
                </a:solidFill>
              </a:rPr>
              <a:t>右鍵</a:t>
            </a:r>
            <a:endParaRPr lang="en-US" altLang="zh-TW" sz="3000" dirty="0">
              <a:solidFill>
                <a:srgbClr val="663300"/>
              </a:solidFill>
            </a:endParaRPr>
          </a:p>
          <a:p>
            <a:endParaRPr lang="en-US" altLang="zh-TW" dirty="0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FD07B13-A324-9942-68A7-12A2F6BDB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420888"/>
            <a:ext cx="8784976" cy="43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8A210-1816-665A-16D1-99D84C283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A7202C-8F0E-FB70-D990-B2B0BDD8D480}"/>
              </a:ext>
            </a:extLst>
          </p:cNvPr>
          <p:cNvSpPr txBox="1"/>
          <p:nvPr/>
        </p:nvSpPr>
        <p:spPr>
          <a:xfrm>
            <a:off x="395536" y="1866089"/>
            <a:ext cx="858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514350" indent="-514350">
              <a:buFont typeface="+mj-lt"/>
              <a:buAutoNum type="arabicPeriod" startAt="3"/>
              <a:defRPr sz="3200" b="1">
                <a:solidFill>
                  <a:srgbClr val="0000FF"/>
                </a:solidFill>
              </a:defRPr>
            </a:lvl1pPr>
          </a:lstStyle>
          <a:p>
            <a:r>
              <a:rPr lang="en-US" altLang="zh-TW" sz="3000" dirty="0">
                <a:solidFill>
                  <a:srgbClr val="663300"/>
                </a:solidFill>
              </a:rPr>
              <a:t>AI </a:t>
            </a:r>
            <a:r>
              <a:rPr lang="zh-TW" altLang="en-US" sz="3000" dirty="0">
                <a:solidFill>
                  <a:srgbClr val="663300"/>
                </a:solidFill>
              </a:rPr>
              <a:t>全文翻譯功能：經文</a:t>
            </a:r>
            <a:r>
              <a:rPr lang="zh-TW" altLang="en-US" sz="3000">
                <a:solidFill>
                  <a:srgbClr val="663300"/>
                </a:solidFill>
              </a:rPr>
              <a:t>白話翻譯</a:t>
            </a:r>
            <a:endParaRPr lang="en-US" altLang="zh-TW" sz="3000" dirty="0">
              <a:solidFill>
                <a:srgbClr val="663300"/>
              </a:solidFill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609C00A-C0A4-5D7B-074F-2A8F0C9E9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582650"/>
            <a:ext cx="8300388" cy="41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4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377F2-B936-392D-03F6-194E09C63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75C59C-CE82-AF7F-8C9F-9C0D74386869}"/>
              </a:ext>
            </a:extLst>
          </p:cNvPr>
          <p:cNvSpPr txBox="1"/>
          <p:nvPr/>
        </p:nvSpPr>
        <p:spPr>
          <a:xfrm>
            <a:off x="323528" y="1866089"/>
            <a:ext cx="88204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altLang="zh-TW" sz="3000" b="1" dirty="0">
                <a:solidFill>
                  <a:srgbClr val="663300"/>
                </a:solidFill>
              </a:rPr>
              <a:t>AI </a:t>
            </a:r>
            <a:r>
              <a:rPr lang="zh-TW" altLang="en-US" sz="3000" b="1" dirty="0">
                <a:solidFill>
                  <a:srgbClr val="663300"/>
                </a:solidFill>
              </a:rPr>
              <a:t>全文解釋功能：經文名</a:t>
            </a:r>
            <a:r>
              <a:rPr lang="zh-TW" altLang="en-US" sz="3000" b="1">
                <a:solidFill>
                  <a:srgbClr val="663300"/>
                </a:solidFill>
              </a:rPr>
              <a:t>相解釋</a:t>
            </a:r>
            <a:endParaRPr lang="en-US" altLang="zh-TW" sz="3000" b="1" dirty="0">
              <a:solidFill>
                <a:srgbClr val="663300"/>
              </a:solidFill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E01E58A-4E0D-3D28-A9E7-6856DBE9B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488152"/>
            <a:ext cx="8568172" cy="42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9D11D71-032A-584E-3AC1-F540D20295D4}"/>
              </a:ext>
            </a:extLst>
          </p:cNvPr>
          <p:cNvSpPr txBox="1"/>
          <p:nvPr/>
        </p:nvSpPr>
        <p:spPr>
          <a:xfrm>
            <a:off x="323528" y="1866089"/>
            <a:ext cx="88204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14350" indent="-514350">
              <a:buFont typeface="+mj-lt"/>
              <a:buAutoNum type="arabicPeriod" startAt="4"/>
              <a:defRPr sz="3000" b="1">
                <a:solidFill>
                  <a:srgbClr val="663300"/>
                </a:solidFill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1" lang="en-US" altLang="zh-TW" sz="3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itchFamily="34" charset="0"/>
                <a:ea typeface="新細明體" charset="-120"/>
                <a:cs typeface="+mn-cs"/>
              </a:rPr>
              <a:t> AI </a:t>
            </a:r>
            <a:r>
              <a:rPr kumimoji="1" lang="zh-TW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itchFamily="34" charset="0"/>
                <a:ea typeface="新細明體" charset="-120"/>
                <a:cs typeface="+mn-cs"/>
              </a:rPr>
              <a:t>語音朗讀功能－－選文朗讀</a:t>
            </a:r>
            <a:endParaRPr kumimoji="1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 pitchFamily="34" charset="0"/>
              <a:ea typeface="新細明體" charset="-120"/>
              <a:cs typeface="+mn-cs"/>
            </a:endParaRPr>
          </a:p>
        </p:txBody>
      </p:sp>
      <p:pic>
        <p:nvPicPr>
          <p:cNvPr id="6" name="螢幕錄製 5">
            <a:hlinkClick r:id="" action="ppaction://media"/>
            <a:extLst>
              <a:ext uri="{FF2B5EF4-FFF2-40B4-BE49-F238E27FC236}">
                <a16:creationId xmlns:a16="http://schemas.microsoft.com/office/drawing/2014/main" id="{E432F363-4254-2BCA-62F0-F270B7029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11409"/>
          <a:stretch>
            <a:fillRect/>
          </a:stretch>
        </p:blipFill>
        <p:spPr>
          <a:xfrm>
            <a:off x="123069" y="2780928"/>
            <a:ext cx="8897861" cy="38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44DEF9-7491-F16D-F6FF-97B5B47FA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916832"/>
            <a:ext cx="8352928" cy="1015663"/>
          </a:xfr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ct val="0"/>
              </a:spcBef>
              <a:buFont typeface="+mj-lt"/>
              <a:buAutoNum type="arabicPeriod" startAt="4"/>
            </a:pPr>
            <a:r>
              <a:rPr kumimoji="1" lang="zh-TW" altLang="en-US" sz="3000" b="1">
                <a:solidFill>
                  <a:srgbClr val="663300"/>
                </a:solidFill>
                <a:latin typeface="Calibri" pitchFamily="34" charset="0"/>
                <a:ea typeface="新細明體" charset="-120"/>
              </a:rPr>
              <a:t>禪門喻語</a:t>
            </a:r>
            <a:r>
              <a:rPr kumimoji="1" lang="en-US" altLang="zh-TW" sz="3000" b="1">
                <a:solidFill>
                  <a:srgbClr val="663300"/>
                </a:solidFill>
                <a:latin typeface="Calibri" pitchFamily="34" charset="0"/>
                <a:ea typeface="新細明體" charset="-120"/>
              </a:rPr>
              <a:t>/</a:t>
            </a:r>
            <a:r>
              <a:rPr kumimoji="1" lang="zh-TW" altLang="en-US" sz="3000" b="1">
                <a:solidFill>
                  <a:srgbClr val="663300"/>
                </a:solidFill>
                <a:latin typeface="Calibri" pitchFamily="34" charset="0"/>
                <a:ea typeface="新細明體" charset="-120"/>
              </a:rPr>
              <a:t>經典故事：每週一則、一篇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 startAt="4"/>
            </a:pPr>
            <a:endParaRPr kumimoji="1" lang="zh-TW" altLang="en-US" sz="3000" b="1">
              <a:solidFill>
                <a:srgbClr val="663300"/>
              </a:solidFill>
              <a:latin typeface="Calibri" pitchFamily="34" charset="0"/>
              <a:ea typeface="新細明體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E1CBC4-09A0-8BB0-F12C-544088773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8960"/>
            <a:ext cx="9144000" cy="32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2CD98-800B-2FFD-3812-8A82EDA20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3A5DFDD7-FC65-1B8B-F232-638FD01E626F}"/>
              </a:ext>
            </a:extLst>
          </p:cNvPr>
          <p:cNvSpPr txBox="1">
            <a:spLocks/>
          </p:cNvSpPr>
          <p:nvPr/>
        </p:nvSpPr>
        <p:spPr>
          <a:xfrm>
            <a:off x="755650" y="2133600"/>
            <a:ext cx="7772400" cy="2374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zh-TW" altLang="en-US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B9A3D0E-615B-8638-219A-D670F3EE564C}"/>
              </a:ext>
            </a:extLst>
          </p:cNvPr>
          <p:cNvSpPr txBox="1"/>
          <p:nvPr/>
        </p:nvSpPr>
        <p:spPr>
          <a:xfrm>
            <a:off x="832047" y="1929572"/>
            <a:ext cx="747990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序言</a:t>
            </a:r>
            <a:endParaRPr lang="en-US" altLang="zh-TW" sz="3600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佛教現代化的多元</a:t>
            </a:r>
            <a:br>
              <a:rPr lang="en-US" altLang="zh-TW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人間佛教</a:t>
            </a:r>
            <a:r>
              <a:rPr lang="en-US" altLang="zh-TW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佛教現代化</a:t>
            </a:r>
            <a:endParaRPr lang="en-US" altLang="zh-TW" sz="3600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弘講、梵唄演唱、人間音緣</a:t>
            </a:r>
            <a:br>
              <a:rPr lang="en-US" altLang="zh-TW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佛光大藏經的部數</a:t>
            </a:r>
            <a:br>
              <a:rPr lang="en-US" altLang="zh-TW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藏</a:t>
            </a:r>
            <a:r>
              <a:rPr lang="en-US" altLang="zh-TW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</a:t>
            </a:r>
            <a:r>
              <a:rPr lang="en-US" altLang="zh-TW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藏</a:t>
            </a:r>
            <a:br>
              <a:rPr lang="en-US" altLang="zh-TW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主要功能特色</a:t>
            </a:r>
            <a:br>
              <a:rPr lang="en-US" altLang="zh-TW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能讀、能解、能信、能行</a:t>
            </a:r>
          </a:p>
          <a:p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1121312661"/>
      </p:ext>
    </p:extLst>
  </p:cSld>
  <p:clrMapOvr>
    <a:masterClrMapping/>
  </p:clrMapOvr>
  <p:transition advClick="0" advTm="7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295CE-E531-D79F-B117-96F49FEDA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D7346E-77F1-5D1D-5BBF-40815BFA2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916832"/>
            <a:ext cx="8352928" cy="1015663"/>
          </a:xfr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ct val="0"/>
              </a:spcBef>
              <a:buFont typeface="+mj-lt"/>
              <a:buAutoNum type="arabicPeriod" startAt="4"/>
            </a:pPr>
            <a:r>
              <a:rPr kumimoji="1" lang="zh-TW" altLang="en-US" sz="3000" b="1">
                <a:solidFill>
                  <a:srgbClr val="663300"/>
                </a:solidFill>
                <a:latin typeface="Calibri" pitchFamily="34" charset="0"/>
                <a:ea typeface="新細明體" charset="-120"/>
              </a:rPr>
              <a:t>禪門喻語</a:t>
            </a:r>
            <a:r>
              <a:rPr kumimoji="1" lang="en-US" altLang="zh-TW" sz="3000" b="1">
                <a:solidFill>
                  <a:srgbClr val="663300"/>
                </a:solidFill>
                <a:latin typeface="Calibri" pitchFamily="34" charset="0"/>
                <a:ea typeface="新細明體" charset="-120"/>
              </a:rPr>
              <a:t>/</a:t>
            </a:r>
            <a:r>
              <a:rPr kumimoji="1" lang="zh-TW" altLang="en-US" sz="3000" b="1">
                <a:solidFill>
                  <a:srgbClr val="663300"/>
                </a:solidFill>
                <a:latin typeface="Calibri" pitchFamily="34" charset="0"/>
                <a:ea typeface="新細明體" charset="-120"/>
              </a:rPr>
              <a:t>經典故事：禪門喻語同步語音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 startAt="4"/>
            </a:pPr>
            <a:endParaRPr kumimoji="1" lang="zh-TW" altLang="en-US" sz="3000" b="1">
              <a:solidFill>
                <a:srgbClr val="663300"/>
              </a:solidFill>
              <a:latin typeface="Calibri" pitchFamily="34" charset="0"/>
              <a:ea typeface="新細明體" charset="-120"/>
            </a:endParaRPr>
          </a:p>
        </p:txBody>
      </p:sp>
      <p:pic>
        <p:nvPicPr>
          <p:cNvPr id="5" name="螢幕錄製 4">
            <a:hlinkClick r:id="" action="ppaction://media"/>
            <a:extLst>
              <a:ext uri="{FF2B5EF4-FFF2-40B4-BE49-F238E27FC236}">
                <a16:creationId xmlns:a16="http://schemas.microsoft.com/office/drawing/2014/main" id="{7E306660-E5EC-6D26-8101-1E48679D7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181" y="2932495"/>
            <a:ext cx="751363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295CE-E531-D79F-B117-96F49FEDA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D7346E-77F1-5D1D-5BBF-40815BFA2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916832"/>
            <a:ext cx="8496944" cy="553998"/>
          </a:xfr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ct val="0"/>
              </a:spcBef>
              <a:buFont typeface="+mj-lt"/>
              <a:buAutoNum type="arabicPeriod" startAt="4"/>
            </a:pPr>
            <a:r>
              <a:rPr kumimoji="1" lang="zh-TW" altLang="en-US" sz="3000" b="1">
                <a:solidFill>
                  <a:srgbClr val="663300"/>
                </a:solidFill>
                <a:latin typeface="Calibri" pitchFamily="34" charset="0"/>
                <a:ea typeface="新細明體" charset="-120"/>
              </a:rPr>
              <a:t>禪門喻語</a:t>
            </a:r>
            <a:r>
              <a:rPr kumimoji="1" lang="en-US" altLang="zh-TW" sz="3000" b="1">
                <a:solidFill>
                  <a:srgbClr val="663300"/>
                </a:solidFill>
                <a:latin typeface="Calibri" pitchFamily="34" charset="0"/>
                <a:ea typeface="新細明體" charset="-120"/>
              </a:rPr>
              <a:t>/</a:t>
            </a:r>
            <a:r>
              <a:rPr kumimoji="1" lang="zh-TW" altLang="en-US" sz="3000" b="1">
                <a:solidFill>
                  <a:srgbClr val="663300"/>
                </a:solidFill>
                <a:latin typeface="Calibri" pitchFamily="34" charset="0"/>
                <a:ea typeface="新細明體" charset="-120"/>
              </a:rPr>
              <a:t>經典故事：經典故事閱讀與語音功能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C962917C-DE16-452C-EB4D-43ECA34C954B}"/>
              </a:ext>
            </a:extLst>
          </p:cNvPr>
          <p:cNvGrpSpPr/>
          <p:nvPr/>
        </p:nvGrpSpPr>
        <p:grpSpPr>
          <a:xfrm>
            <a:off x="0" y="2731477"/>
            <a:ext cx="9144000" cy="4126523"/>
            <a:chOff x="0" y="2731477"/>
            <a:chExt cx="9144000" cy="4126523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2843C5C-D939-0135-13BC-C25303D7E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31477"/>
              <a:ext cx="9144000" cy="4126523"/>
            </a:xfrm>
            <a:prstGeom prst="rect">
              <a:avLst/>
            </a:prstGeom>
          </p:spPr>
        </p:pic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BF407C09-0793-1D77-3FFA-3094FD11A7D1}"/>
                </a:ext>
              </a:extLst>
            </p:cNvPr>
            <p:cNvSpPr/>
            <p:nvPr/>
          </p:nvSpPr>
          <p:spPr>
            <a:xfrm>
              <a:off x="7812360" y="4149080"/>
              <a:ext cx="1080120" cy="648072"/>
            </a:xfrm>
            <a:prstGeom prst="ellipse">
              <a:avLst/>
            </a:prstGeom>
            <a:noFill/>
            <a:ln w="28575">
              <a:solidFill>
                <a:srgbClr val="DE3AB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28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4BE64-93D4-D753-2D28-C8E1EB0FD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D7160C-9676-E1A6-07AA-A9F359032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916832"/>
            <a:ext cx="8496944" cy="553998"/>
          </a:xfr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ct val="0"/>
              </a:spcBef>
              <a:buFont typeface="+mj-lt"/>
              <a:buAutoNum type="arabicPeriod" startAt="4"/>
            </a:pPr>
            <a:r>
              <a:rPr kumimoji="1" lang="zh-TW" altLang="en-US" sz="3000" b="1">
                <a:solidFill>
                  <a:srgbClr val="663300"/>
                </a:solidFill>
                <a:latin typeface="Calibri" pitchFamily="34" charset="0"/>
                <a:ea typeface="新細明體" charset="-120"/>
              </a:rPr>
              <a:t>禪門喻語</a:t>
            </a:r>
            <a:r>
              <a:rPr kumimoji="1" lang="en-US" altLang="zh-TW" sz="3000" b="1">
                <a:solidFill>
                  <a:srgbClr val="663300"/>
                </a:solidFill>
                <a:latin typeface="Calibri" pitchFamily="34" charset="0"/>
                <a:ea typeface="新細明體" charset="-120"/>
              </a:rPr>
              <a:t>/</a:t>
            </a:r>
            <a:r>
              <a:rPr kumimoji="1" lang="zh-TW" altLang="en-US" sz="3000" b="1">
                <a:solidFill>
                  <a:srgbClr val="663300"/>
                </a:solidFill>
                <a:latin typeface="Calibri" pitchFamily="34" charset="0"/>
                <a:ea typeface="新細明體" charset="-120"/>
              </a:rPr>
              <a:t>經典故事：經典故事閱讀與語音功能</a:t>
            </a:r>
          </a:p>
        </p:txBody>
      </p:sp>
      <p:pic>
        <p:nvPicPr>
          <p:cNvPr id="2" name="螢幕錄製 1">
            <a:hlinkClick r:id="" action="ppaction://media"/>
            <a:extLst>
              <a:ext uri="{FF2B5EF4-FFF2-40B4-BE49-F238E27FC236}">
                <a16:creationId xmlns:a16="http://schemas.microsoft.com/office/drawing/2014/main" id="{789C4C3B-CF07-97CF-AC8A-01406B4D09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43" y="2470830"/>
            <a:ext cx="8488363" cy="45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F7ED6-FA49-839F-8623-226749591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891214-1526-05FD-D390-85EAA696C6E8}"/>
              </a:ext>
            </a:extLst>
          </p:cNvPr>
          <p:cNvSpPr txBox="1"/>
          <p:nvPr/>
        </p:nvSpPr>
        <p:spPr>
          <a:xfrm>
            <a:off x="179512" y="1844824"/>
            <a:ext cx="8964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0000FF"/>
                </a:solidFill>
              </a:rPr>
              <a:t>佛光大藏經電子書介紹</a:t>
            </a:r>
            <a:endParaRPr lang="en-US" altLang="zh-TW" sz="3200" b="1" dirty="0">
              <a:solidFill>
                <a:srgbClr val="0000FF"/>
              </a:solidFill>
            </a:endParaRPr>
          </a:p>
        </p:txBody>
      </p:sp>
      <p:pic>
        <p:nvPicPr>
          <p:cNvPr id="8" name="Picture 7" descr="A screen shot of a phone&#10;&#10;AI-generated content may be incorrect.">
            <a:extLst>
              <a:ext uri="{FF2B5EF4-FFF2-40B4-BE49-F238E27FC236}">
                <a16:creationId xmlns:a16="http://schemas.microsoft.com/office/drawing/2014/main" id="{B8575EF3-C5EE-4329-4F2B-BDADF7E4D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40" y="2610223"/>
            <a:ext cx="7772400" cy="405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EA211-D96E-E1E0-42D5-67B951C8D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EDD9F8-7990-C507-D0FD-8A4851757F69}"/>
              </a:ext>
            </a:extLst>
          </p:cNvPr>
          <p:cNvSpPr txBox="1"/>
          <p:nvPr/>
        </p:nvSpPr>
        <p:spPr>
          <a:xfrm>
            <a:off x="213934" y="185397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0000FF"/>
                </a:solidFill>
              </a:rPr>
              <a:t>佛光大藏經電子書介紹</a:t>
            </a:r>
            <a:endParaRPr lang="en-US" altLang="zh-TW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A hand holding a phone&#10;&#10;AI-generated content may be incorrect.">
            <a:extLst>
              <a:ext uri="{FF2B5EF4-FFF2-40B4-BE49-F238E27FC236}">
                <a16:creationId xmlns:a16="http://schemas.microsoft.com/office/drawing/2014/main" id="{045A6AF5-A3E9-C14D-B08A-5E40C12739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21" y="2605368"/>
            <a:ext cx="8645758" cy="40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B26C0-B973-8E44-EB89-82326CEF0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3F477F-BF09-6DF2-71A6-4F8BCCA5207A}"/>
              </a:ext>
            </a:extLst>
          </p:cNvPr>
          <p:cNvSpPr txBox="1"/>
          <p:nvPr/>
        </p:nvSpPr>
        <p:spPr>
          <a:xfrm>
            <a:off x="395536" y="1844824"/>
            <a:ext cx="8748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200" b="1">
                <a:solidFill>
                  <a:srgbClr val="0000FF"/>
                </a:solidFill>
              </a:defRPr>
            </a:lvl1pPr>
          </a:lstStyle>
          <a:p>
            <a:r>
              <a:rPr lang="zh-TW" altLang="en-US" dirty="0"/>
              <a:t>佛光大藏經</a:t>
            </a:r>
            <a:r>
              <a:rPr lang="zh-TW" altLang="en-US"/>
              <a:t>電子書</a:t>
            </a:r>
            <a:r>
              <a:rPr lang="en-US" altLang="zh-TW" dirty="0"/>
              <a:t> – </a:t>
            </a:r>
            <a:r>
              <a:rPr lang="zh-TW" altLang="en-US" dirty="0"/>
              <a:t>阿含</a:t>
            </a:r>
            <a:r>
              <a:rPr lang="zh-TW" altLang="en-US"/>
              <a:t>藏經文</a:t>
            </a:r>
            <a:endParaRPr lang="en-US" altLang="zh-TW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56A5F-DFC2-C455-0EDF-D0C7E6D76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4" y="2631655"/>
            <a:ext cx="2884311" cy="4077072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43F07CC-0F08-7A42-00D6-A3BABECD8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261" y="2631655"/>
            <a:ext cx="5354227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58863-0C29-C62A-4998-C93494CFB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6C6DC6-C8FA-723B-4EC4-5473D7950741}"/>
              </a:ext>
            </a:extLst>
          </p:cNvPr>
          <p:cNvSpPr txBox="1"/>
          <p:nvPr/>
        </p:nvSpPr>
        <p:spPr>
          <a:xfrm>
            <a:off x="395536" y="1844824"/>
            <a:ext cx="8748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200" b="1">
                <a:solidFill>
                  <a:srgbClr val="0000FF"/>
                </a:solidFill>
              </a:defRPr>
            </a:lvl1pPr>
          </a:lstStyle>
          <a:p>
            <a:r>
              <a:rPr lang="zh-TW" altLang="en-US" dirty="0"/>
              <a:t>佛光大藏經</a:t>
            </a:r>
            <a:r>
              <a:rPr lang="zh-TW" altLang="en-US"/>
              <a:t>電子書</a:t>
            </a:r>
            <a:r>
              <a:rPr lang="en-US" altLang="zh-TW"/>
              <a:t> –</a:t>
            </a:r>
            <a:r>
              <a:rPr lang="zh-TW" altLang="en-US"/>
              <a:t>沈浸式全書閱讀</a:t>
            </a:r>
            <a:endParaRPr lang="en-US" altLang="zh-TW" dirty="0"/>
          </a:p>
        </p:txBody>
      </p:sp>
      <p:pic>
        <p:nvPicPr>
          <p:cNvPr id="3" name="螢幕錄製 2">
            <a:hlinkClick r:id="" action="ppaction://media"/>
            <a:extLst>
              <a:ext uri="{FF2B5EF4-FFF2-40B4-BE49-F238E27FC236}">
                <a16:creationId xmlns:a16="http://schemas.microsoft.com/office/drawing/2014/main" id="{103E6A70-ADCC-7691-5996-D167230268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46.7"/>
                </p14:media>
              </p:ext>
            </p:extLst>
          </p:nvPr>
        </p:nvPicPr>
        <p:blipFill>
          <a:blip r:embed="rId4"/>
          <a:srcRect l="4899" r="10267"/>
          <a:stretch>
            <a:fillRect/>
          </a:stretch>
        </p:blipFill>
        <p:spPr>
          <a:xfrm>
            <a:off x="1988586" y="2690959"/>
            <a:ext cx="5166828" cy="41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7A2D7-8245-FC3A-A5F2-4576AFA59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B97ECA-3A41-042A-93D4-6D3CA9C72AE4}"/>
              </a:ext>
            </a:extLst>
          </p:cNvPr>
          <p:cNvSpPr txBox="1"/>
          <p:nvPr/>
        </p:nvSpPr>
        <p:spPr>
          <a:xfrm>
            <a:off x="395536" y="1916832"/>
            <a:ext cx="8748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0000FF"/>
                </a:solidFill>
                <a:latin typeface="Microsoft JhengHei Light" panose="020B0604030504040204" pitchFamily="34" charset="-120"/>
                <a:ea typeface="Microsoft JhengHei Light" panose="020B0604030504040204" pitchFamily="34" charset="-120"/>
              </a:rPr>
              <a:t>佛光大藏經數位化的傳播</a:t>
            </a:r>
            <a:endParaRPr lang="en-US" altLang="zh-TW" sz="3600" b="1" dirty="0">
              <a:solidFill>
                <a:srgbClr val="0000FF"/>
              </a:solidFill>
              <a:latin typeface="Microsoft JhengHei Light" panose="020B0604030504040204" pitchFamily="34" charset="-120"/>
              <a:ea typeface="Microsoft JhengHei Light" panose="020B0604030504040204" pitchFamily="34" charset="-120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C28C0B4B-6834-4FDB-83E6-9E1102984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780928"/>
            <a:ext cx="8352928" cy="381642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kumimoji="1" lang="zh-TW" altLang="zh-TW" sz="36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即時性與便利性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kumimoji="1" lang="zh-TW" altLang="zh-TW" sz="36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互動性與個人化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kumimoji="1" lang="zh-TW" altLang="zh-TW" sz="36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全球化與無國界 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kumimoji="1" lang="zh-TW" altLang="zh-TW" sz="36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資訊儲存與檢索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kumimoji="1" lang="zh-TW" altLang="zh-TW" sz="36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內容形式多元</a:t>
            </a:r>
          </a:p>
          <a:p>
            <a:endParaRPr lang="zh-TW" altLang="en-US" sz="3600"/>
          </a:p>
        </p:txBody>
      </p:sp>
    </p:spTree>
    <p:extLst>
      <p:ext uri="{BB962C8B-B14F-4D97-AF65-F5344CB8AC3E}">
        <p14:creationId xmlns:p14="http://schemas.microsoft.com/office/powerpoint/2010/main" val="260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37FAA9-BF6E-15F9-3B57-B81ACC6A5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429598"/>
            <a:ext cx="8352928" cy="41549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關鍵字：</a:t>
            </a:r>
            <a:br>
              <a:rPr kumimoji="1" lang="en-US" altLang="zh-TW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1" lang="zh-TW" altLang="en-US" sz="28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平均一個月有二十多萬次搜尋瀏覽，七、八十個國家。</a:t>
            </a:r>
            <a:endParaRPr kumimoji="1" lang="en-US" altLang="zh-TW" sz="2800" b="1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藏經檢索：</a:t>
            </a:r>
            <a:br>
              <a:rPr kumimoji="1" lang="en-US" altLang="zh-TW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1" lang="zh-TW" altLang="en-US" sz="28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平均一個月有五萬多次搜尋瀏覽，四十多個國家。</a:t>
            </a:r>
            <a:endParaRPr kumimoji="1" lang="en-US" altLang="zh-TW" sz="2800" b="1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en-US" altLang="zh-TW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</a:t>
            </a:r>
            <a:r>
              <a:rPr kumimoji="1"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翻譯、解釋：</a:t>
            </a:r>
            <a:br>
              <a:rPr kumimoji="1" lang="en-US" altLang="zh-TW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1" lang="zh-TW" altLang="en-US" sz="28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平均一個月有二千多次搜尋瀏覽，十幾個國家，以東南亞國家居多，其中又以越南最多。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66B0F-58AD-CC3B-2559-206864CDE4EB}"/>
              </a:ext>
            </a:extLst>
          </p:cNvPr>
          <p:cNvSpPr txBox="1"/>
          <p:nvPr/>
        </p:nvSpPr>
        <p:spPr>
          <a:xfrm>
            <a:off x="395536" y="1844824"/>
            <a:ext cx="8748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solidFill>
                  <a:srgbClr val="0000FF"/>
                </a:solidFill>
                <a:latin typeface="Microsoft JhengHei Light" panose="020B0604030504040204" pitchFamily="34" charset="-120"/>
                <a:ea typeface="Microsoft JhengHei Light" panose="020B0604030504040204" pitchFamily="34" charset="-120"/>
              </a:defRPr>
            </a:lvl1pPr>
          </a:lstStyle>
          <a:p>
            <a:r>
              <a:rPr lang="zh-TW" altLang="en-US" dirty="0"/>
              <a:t>佛光大藏經數位化</a:t>
            </a:r>
            <a:r>
              <a:rPr lang="zh-TW" altLang="en-US"/>
              <a:t>的傳播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831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95536" y="1844824"/>
            <a:ext cx="842493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0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展望</a:t>
            </a:r>
            <a:endParaRPr lang="en-US" altLang="zh-TW" sz="4000" b="1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en-US" sz="40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智能</a:t>
            </a:r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解經</a:t>
            </a:r>
            <a:r>
              <a:rPr lang="zh-TW" altLang="en-US" sz="40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＋研究</a:t>
            </a:r>
            <a:endParaRPr lang="en-US" altLang="zh-TW" sz="4000" b="1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en-US" sz="40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個人化</a:t>
            </a:r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智能佛學</a:t>
            </a:r>
            <a:r>
              <a:rPr lang="zh-TW" altLang="en-US" sz="40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問答系統</a:t>
            </a:r>
            <a:endParaRPr lang="en-US" altLang="zh-TW" sz="4000" b="1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en-US" sz="40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藏</a:t>
            </a:r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經數位化，具備經文</a:t>
            </a:r>
            <a:r>
              <a:rPr lang="zh-TW" altLang="en-US" sz="40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的校標</a:t>
            </a:r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勘註，重視閱讀</a:t>
            </a:r>
            <a:r>
              <a:rPr lang="zh-TW" altLang="en-US" sz="40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、實用、教學</a:t>
            </a:r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、正確性，使正法久</a:t>
            </a:r>
            <a:r>
              <a:rPr lang="zh-TW" altLang="en-US" sz="4000" b="1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住，乃</a:t>
            </a:r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製作之目標。</a:t>
            </a:r>
          </a:p>
        </p:txBody>
      </p:sp>
    </p:spTree>
    <p:extLst>
      <p:ext uri="{BB962C8B-B14F-4D97-AF65-F5344CB8AC3E}">
        <p14:creationId xmlns:p14="http://schemas.microsoft.com/office/powerpoint/2010/main" val="30250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7CF91-7394-82FC-0074-6C0F8D251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6413796A-0D28-0FBF-E3EE-644A0D4CD5EF}"/>
              </a:ext>
            </a:extLst>
          </p:cNvPr>
          <p:cNvSpPr txBox="1">
            <a:spLocks/>
          </p:cNvSpPr>
          <p:nvPr/>
        </p:nvSpPr>
        <p:spPr>
          <a:xfrm>
            <a:off x="755650" y="2133600"/>
            <a:ext cx="7772400" cy="2374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zh-TW" altLang="en-US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676A201-E72A-C5A1-E4E7-58D8B3348D9C}"/>
              </a:ext>
            </a:extLst>
          </p:cNvPr>
          <p:cNvSpPr txBox="1"/>
          <p:nvPr/>
        </p:nvSpPr>
        <p:spPr>
          <a:xfrm>
            <a:off x="357374" y="1844824"/>
            <a:ext cx="860711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一、數位化的開端</a:t>
            </a:r>
            <a:r>
              <a:rPr lang="en-US" altLang="zh-TW" sz="3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辭典開始</a:t>
            </a:r>
            <a:endParaRPr lang="en-US" altLang="zh-TW" sz="3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TW" sz="3000">
                <a:latin typeface="標楷體" panose="03000509000000000000" pitchFamily="65" charset="-120"/>
                <a:ea typeface="標楷體" panose="03000509000000000000" pitchFamily="65" charset="-120"/>
              </a:rPr>
              <a:t>1997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月，本山自行開發出版</a:t>
            </a:r>
            <a:r>
              <a:rPr lang="zh-TW" altLang="en-US" sz="3000">
                <a:latin typeface="標楷體" panose="03000509000000000000" pitchFamily="65" charset="-120"/>
                <a:ea typeface="標楷體" panose="03000509000000000000" pitchFamily="65" charset="-120"/>
              </a:rPr>
              <a:t>世界佛教第一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張電子辭典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佛光大辭典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》PC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版    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TW" sz="3000">
                <a:latin typeface="標楷體" panose="03000509000000000000" pitchFamily="65" charset="-120"/>
                <a:ea typeface="標楷體" panose="03000509000000000000" pitchFamily="65" charset="-120"/>
              </a:rPr>
              <a:t>1999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年與西來大學合作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2002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000">
                <a:latin typeface="標楷體" panose="03000509000000000000" pitchFamily="65" charset="-120"/>
                <a:ea typeface="標楷體" panose="03000509000000000000" pitchFamily="65" charset="-120"/>
              </a:rPr>
              <a:t>月 出版</a:t>
            </a:r>
            <a:r>
              <a:rPr lang="en-US" altLang="zh-TW" sz="300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000">
                <a:latin typeface="標楷體" panose="03000509000000000000" pitchFamily="65" charset="-120"/>
                <a:ea typeface="標楷體" panose="03000509000000000000" pitchFamily="65" charset="-120"/>
              </a:rPr>
              <a:t>佛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光大藏經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阿含藏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》PC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版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TW" sz="3000">
                <a:latin typeface="標楷體" panose="03000509000000000000" pitchFamily="65" charset="-120"/>
                <a:ea typeface="標楷體" panose="03000509000000000000" pitchFamily="65" charset="-120"/>
              </a:rPr>
              <a:t>2003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月出版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佛光大辭典＆</a:t>
            </a:r>
            <a:r>
              <a:rPr lang="zh-TW" altLang="en-US" sz="3000">
                <a:latin typeface="標楷體" panose="03000509000000000000" pitchFamily="65" charset="-120"/>
                <a:ea typeface="標楷體" panose="03000509000000000000" pitchFamily="65" charset="-120"/>
              </a:rPr>
              <a:t>中英佛學辭典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》PC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版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TW" sz="3000">
                <a:latin typeface="標楷體" panose="03000509000000000000" pitchFamily="65" charset="-120"/>
                <a:ea typeface="標楷體" panose="03000509000000000000" pitchFamily="65" charset="-120"/>
              </a:rPr>
              <a:t>2004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月出版全世界第一片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佛光大</a:t>
            </a:r>
            <a:r>
              <a:rPr lang="zh-TW" altLang="en-US" sz="3000">
                <a:latin typeface="標楷體" panose="03000509000000000000" pitchFamily="65" charset="-120"/>
                <a:ea typeface="標楷體" panose="03000509000000000000" pitchFamily="65" charset="-120"/>
              </a:rPr>
              <a:t>辭典</a:t>
            </a:r>
            <a:r>
              <a:rPr lang="en-US" altLang="zh-TW" sz="3000">
                <a:latin typeface="標楷體" panose="03000509000000000000" pitchFamily="65" charset="-120"/>
                <a:ea typeface="標楷體" panose="03000509000000000000" pitchFamily="65" charset="-120"/>
              </a:rPr>
              <a:t>》PDA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版</a:t>
            </a:r>
            <a:endParaRPr lang="en-US" altLang="zh-TW" sz="3000" dirty="0"/>
          </a:p>
        </p:txBody>
      </p:sp>
    </p:spTree>
    <p:extLst>
      <p:ext uri="{BB962C8B-B14F-4D97-AF65-F5344CB8AC3E}">
        <p14:creationId xmlns:p14="http://schemas.microsoft.com/office/powerpoint/2010/main" val="669300853"/>
      </p:ext>
    </p:extLst>
  </p:cSld>
  <p:clrMapOvr>
    <a:masterClrMapping/>
  </p:clrMapOvr>
  <p:transition advClick="0" advTm="7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2C4FD-1E34-F664-1F57-8055E8A03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5CAE8D1-593D-289A-3714-6FE8D5BD4644}"/>
              </a:ext>
            </a:extLst>
          </p:cNvPr>
          <p:cNvSpPr txBox="1"/>
          <p:nvPr/>
        </p:nvSpPr>
        <p:spPr>
          <a:xfrm>
            <a:off x="791580" y="2636912"/>
            <a:ext cx="7560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 謝 大 家</a:t>
            </a:r>
          </a:p>
          <a:p>
            <a:pPr algn="ctr"/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敬 請  不 吝 指 教</a:t>
            </a:r>
          </a:p>
          <a:p>
            <a:pPr algn="ctr"/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網址：</a:t>
            </a:r>
            <a:r>
              <a:rPr lang="en-US" altLang="zh-TW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http://etext.fgs.org.tw  </a:t>
            </a:r>
          </a:p>
          <a:p>
            <a:pPr algn="ctr"/>
            <a:r>
              <a:rPr lang="en-US" altLang="zh-TW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Email</a:t>
            </a:r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fgscs@ecp.fgs.org.tw</a:t>
            </a:r>
          </a:p>
          <a:p>
            <a:pPr algn="ctr"/>
            <a:r>
              <a:rPr lang="en-US" altLang="zh-TW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Tel</a:t>
            </a:r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07-6561921</a:t>
            </a:r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</a:t>
            </a:r>
            <a:r>
              <a:rPr lang="en-US" altLang="zh-TW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1125</a:t>
            </a:r>
            <a:endParaRPr lang="zh-TW" altLang="en-US" sz="4000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04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14A91-49EB-2571-4F42-F461A6370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D1A4BA7-9636-720C-B9A1-9ECBDDF6EA96}"/>
              </a:ext>
            </a:extLst>
          </p:cNvPr>
          <p:cNvSpPr txBox="1">
            <a:spLocks/>
          </p:cNvSpPr>
          <p:nvPr/>
        </p:nvSpPr>
        <p:spPr>
          <a:xfrm>
            <a:off x="755650" y="2133600"/>
            <a:ext cx="7772400" cy="2374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zh-TW" altLang="en-US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D255B12-4FE2-8A35-12D2-04BAAB2BF431}"/>
              </a:ext>
            </a:extLst>
          </p:cNvPr>
          <p:cNvSpPr txBox="1"/>
          <p:nvPr/>
        </p:nvSpPr>
        <p:spPr>
          <a:xfrm>
            <a:off x="2319846" y="2307021"/>
            <a:ext cx="464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佛光大辭典</a:t>
            </a:r>
            <a:r>
              <a: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電子版</a:t>
            </a:r>
            <a:endParaRPr lang="en-US" altLang="zh-TW" sz="36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D8860D78-5235-DFAB-8DC7-A85D31F2C37D}"/>
              </a:ext>
            </a:extLst>
          </p:cNvPr>
          <p:cNvGrpSpPr/>
          <p:nvPr/>
        </p:nvGrpSpPr>
        <p:grpSpPr>
          <a:xfrm>
            <a:off x="411372" y="3765106"/>
            <a:ext cx="8337092" cy="1595322"/>
            <a:chOff x="190958" y="3765106"/>
            <a:chExt cx="8337092" cy="1595322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23DC3D97-F453-992E-1991-91B8D347E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958" y="3771203"/>
              <a:ext cx="1518036" cy="1524132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E5421447-C070-A01B-FDCB-00E1538D0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3772" y="3811910"/>
              <a:ext cx="1530229" cy="1548518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18879640-15A8-95CC-D20D-5F61C62B1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16523" y="3811910"/>
              <a:ext cx="1511939" cy="1511939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830C82C-9CA8-2A2B-9A7E-E6FE11758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7821" y="3765106"/>
              <a:ext cx="1530229" cy="1530229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145A662-143F-7906-7FED-01B410618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9381" y="4530764"/>
              <a:ext cx="804742" cy="414564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20C8694-4140-8DDA-AF83-844E22F73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6971" y="4531308"/>
              <a:ext cx="804742" cy="414564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80C4268C-BE94-8055-10ED-E06FDCBEB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0088" y="4419435"/>
              <a:ext cx="804742" cy="414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0137813"/>
      </p:ext>
    </p:extLst>
  </p:cSld>
  <p:clrMapOvr>
    <a:masterClrMapping/>
  </p:clrMapOvr>
  <p:transition advClick="0" advTm="7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2F12D-281B-E125-C35A-99A4C0BAF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2CE39DD9-0B3E-A335-F5C7-B416216C4035}"/>
              </a:ext>
            </a:extLst>
          </p:cNvPr>
          <p:cNvSpPr txBox="1">
            <a:spLocks/>
          </p:cNvSpPr>
          <p:nvPr/>
        </p:nvSpPr>
        <p:spPr>
          <a:xfrm>
            <a:off x="755650" y="2133600"/>
            <a:ext cx="7772400" cy="2374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zh-TW" altLang="en-US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DE99285-1A2A-610D-0FDC-43068CCDF0CC}"/>
              </a:ext>
            </a:extLst>
          </p:cNvPr>
          <p:cNvSpPr txBox="1"/>
          <p:nvPr/>
        </p:nvSpPr>
        <p:spPr>
          <a:xfrm>
            <a:off x="2123728" y="1918573"/>
            <a:ext cx="464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藏經的數位化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4B26E97-25C3-C754-13F5-F17F689E0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020" y="2708920"/>
            <a:ext cx="6486706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0970"/>
      </p:ext>
    </p:extLst>
  </p:cSld>
  <p:clrMapOvr>
    <a:masterClrMapping/>
  </p:clrMapOvr>
  <p:transition advClick="0" advTm="7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76340-C42A-2465-E3EA-9C090F1A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0C070C8A-C395-3099-2DCF-4BF71ECE02B5}"/>
              </a:ext>
            </a:extLst>
          </p:cNvPr>
          <p:cNvSpPr txBox="1">
            <a:spLocks/>
          </p:cNvSpPr>
          <p:nvPr/>
        </p:nvSpPr>
        <p:spPr>
          <a:xfrm>
            <a:off x="755650" y="2133600"/>
            <a:ext cx="7772400" cy="2374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zh-TW" altLang="en-US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ADB2B3B-B587-1ADB-A56C-FC0C2B5D09AF}"/>
              </a:ext>
            </a:extLst>
          </p:cNvPr>
          <p:cNvSpPr txBox="1"/>
          <p:nvPr/>
        </p:nvSpPr>
        <p:spPr>
          <a:xfrm>
            <a:off x="357374" y="1844824"/>
            <a:ext cx="853510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二、從</a:t>
            </a:r>
            <a:r>
              <a: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USB—</a:t>
            </a: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從光碟到隨身碟</a:t>
            </a:r>
            <a:endParaRPr lang="en-US" altLang="zh-TW" sz="36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en-US" sz="320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藏一片</a:t>
            </a:r>
            <a:br>
              <a:rPr lang="en-US" altLang="zh-TW" sz="320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2002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年出版阿含藏開始，陸續出版</a:t>
            </a:r>
            <a:r>
              <a:rPr lang="zh-TW" altLang="en-US" sz="3200">
                <a:latin typeface="標楷體" panose="03000509000000000000" pitchFamily="65" charset="-120"/>
                <a:ea typeface="標楷體" panose="03000509000000000000" pitchFamily="65" charset="-120"/>
              </a:rPr>
              <a:t>禪藏、淨土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藏、般若藏，各藏單獨</a:t>
            </a:r>
            <a:r>
              <a:rPr lang="zh-TW" altLang="en-US" sz="3200">
                <a:latin typeface="標楷體" panose="03000509000000000000" pitchFamily="65" charset="-120"/>
                <a:ea typeface="標楷體" panose="03000509000000000000" pitchFamily="65" charset="-120"/>
              </a:rPr>
              <a:t>的光碟。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en-US" sz="320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藏合一、隨身碟、七</a:t>
            </a:r>
            <a:r>
              <a:rPr lang="zh-TW" altLang="en-US" sz="3200">
                <a:latin typeface="標楷體" panose="03000509000000000000" pitchFamily="65" charset="-120"/>
                <a:ea typeface="標楷體" panose="03000509000000000000" pitchFamily="65" charset="-120"/>
              </a:rPr>
              <a:t>藏合一</a:t>
            </a:r>
            <a:br>
              <a:rPr lang="en-US" altLang="zh-TW" sz="320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>
                <a:latin typeface="標楷體" panose="03000509000000000000" pitchFamily="65" charset="-120"/>
                <a:ea typeface="標楷體" panose="03000509000000000000" pitchFamily="65" charset="-120"/>
              </a:rPr>
              <a:t>2012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年出版阿含、禪、淨土、般若、法</a:t>
            </a:r>
            <a:r>
              <a:rPr lang="zh-TW" altLang="en-US" sz="3200">
                <a:latin typeface="標楷體" panose="03000509000000000000" pitchFamily="65" charset="-120"/>
                <a:ea typeface="標楷體" panose="03000509000000000000" pitchFamily="65" charset="-120"/>
              </a:rPr>
              <a:t>華藏的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五藏合一光碟版。同時，配合電腦的升級，製作五藏合一的</a:t>
            </a:r>
            <a:r>
              <a:rPr lang="zh-TW" altLang="en-US" sz="3200">
                <a:latin typeface="標楷體" panose="03000509000000000000" pitchFamily="65" charset="-120"/>
                <a:ea typeface="標楷體" panose="03000509000000000000" pitchFamily="65" charset="-120"/>
              </a:rPr>
              <a:t>隨身碟。</a:t>
            </a:r>
            <a:br>
              <a:rPr lang="en-US" altLang="zh-TW" sz="320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102038"/>
      </p:ext>
    </p:extLst>
  </p:cSld>
  <p:clrMapOvr>
    <a:masterClrMapping/>
  </p:clrMapOvr>
  <p:transition advClick="0" advTm="7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4AC5B-7E67-DA5E-42EA-D6FBA1A06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D7CCC3A6-395C-AF89-F9F9-189FF172F2A2}"/>
              </a:ext>
            </a:extLst>
          </p:cNvPr>
          <p:cNvSpPr txBox="1">
            <a:spLocks/>
          </p:cNvSpPr>
          <p:nvPr/>
        </p:nvSpPr>
        <p:spPr>
          <a:xfrm>
            <a:off x="755650" y="2133600"/>
            <a:ext cx="7772400" cy="2374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zh-TW" altLang="en-US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F3D8A67-9E10-5A4A-1116-ED47C31A7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147737"/>
            <a:ext cx="9059441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10785"/>
      </p:ext>
    </p:extLst>
  </p:cSld>
  <p:clrMapOvr>
    <a:masterClrMapping/>
  </p:clrMapOvr>
  <p:transition advClick="0" advTm="7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46A21-A29C-4764-223E-0D89977DA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3CBCC1A4-1D87-3265-4C85-BCB71EE1B6EE}"/>
              </a:ext>
            </a:extLst>
          </p:cNvPr>
          <p:cNvSpPr txBox="1">
            <a:spLocks/>
          </p:cNvSpPr>
          <p:nvPr/>
        </p:nvSpPr>
        <p:spPr>
          <a:xfrm>
            <a:off x="755650" y="2133600"/>
            <a:ext cx="7772400" cy="2374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zh-TW" altLang="en-US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C471B38-A95E-88CB-A8FA-88DCF77E1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01" y="2564904"/>
            <a:ext cx="5761219" cy="410296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39B052C-3EAD-5CA4-D39D-82ECCEB1F122}"/>
              </a:ext>
            </a:extLst>
          </p:cNvPr>
          <p:cNvSpPr txBox="1"/>
          <p:nvPr/>
        </p:nvSpPr>
        <p:spPr>
          <a:xfrm>
            <a:off x="2843808" y="1988840"/>
            <a:ext cx="3965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71360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五部藏合一</a:t>
            </a:r>
            <a:r>
              <a:rPr lang="en-US" altLang="zh-TW" sz="2800" b="1">
                <a:solidFill>
                  <a:srgbClr val="71360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USB</a:t>
            </a:r>
            <a:r>
              <a:rPr lang="zh-TW" altLang="en-US" sz="2800" b="1">
                <a:solidFill>
                  <a:srgbClr val="71360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、光碟</a:t>
            </a:r>
          </a:p>
        </p:txBody>
      </p:sp>
    </p:spTree>
    <p:extLst>
      <p:ext uri="{BB962C8B-B14F-4D97-AF65-F5344CB8AC3E}">
        <p14:creationId xmlns:p14="http://schemas.microsoft.com/office/powerpoint/2010/main" val="265757023"/>
      </p:ext>
    </p:extLst>
  </p:cSld>
  <p:clrMapOvr>
    <a:masterClrMapping/>
  </p:clrMapOvr>
  <p:transition advClick="0" advTm="7000"/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5466</TotalTime>
  <Words>856</Words>
  <Application>Microsoft Office PowerPoint</Application>
  <PresentationFormat>如螢幕大小 (4:3)</PresentationFormat>
  <Paragraphs>92</Paragraphs>
  <Slides>40</Slides>
  <Notes>6</Notes>
  <HiddenSlides>0</HiddenSlides>
  <MMClips>4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7" baseType="lpstr">
      <vt:lpstr>微軟正黑體</vt:lpstr>
      <vt:lpstr>Microsoft JhengHei Light</vt:lpstr>
      <vt:lpstr>標楷體</vt:lpstr>
      <vt:lpstr>Aptos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user2</dc:creator>
  <cp:lastModifiedBy>妙書 釋</cp:lastModifiedBy>
  <cp:revision>164</cp:revision>
  <dcterms:created xsi:type="dcterms:W3CDTF">2018-08-26T01:04:49Z</dcterms:created>
  <dcterms:modified xsi:type="dcterms:W3CDTF">2025-10-30T02:20:07Z</dcterms:modified>
</cp:coreProperties>
</file>