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435" r:id="rId3"/>
    <p:sldId id="447" r:id="rId4"/>
    <p:sldId id="454" r:id="rId5"/>
    <p:sldId id="453" r:id="rId6"/>
    <p:sldId id="420" r:id="rId7"/>
    <p:sldId id="421" r:id="rId8"/>
    <p:sldId id="422" r:id="rId9"/>
    <p:sldId id="455" r:id="rId10"/>
    <p:sldId id="457" r:id="rId11"/>
    <p:sldId id="456" r:id="rId12"/>
    <p:sldId id="446" r:id="rId13"/>
    <p:sldId id="458" r:id="rId14"/>
    <p:sldId id="459" r:id="rId15"/>
    <p:sldId id="448" r:id="rId16"/>
    <p:sldId id="449" r:id="rId17"/>
    <p:sldId id="450" r:id="rId18"/>
    <p:sldId id="460" r:id="rId19"/>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51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04CA2-23E3-485A-A0C9-4B7F340AB362}" type="datetimeFigureOut">
              <a:rPr lang="zh-TW" altLang="en-US" smtClean="0"/>
              <a:t>2025/9/9</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FF8D8E-A791-48F2-A92C-FF59DFF12813}" type="slidenum">
              <a:rPr lang="zh-TW" altLang="en-US" smtClean="0"/>
              <a:t>‹#›</a:t>
            </a:fld>
            <a:endParaRPr lang="zh-TW" altLang="en-US"/>
          </a:p>
        </p:txBody>
      </p:sp>
    </p:spTree>
    <p:extLst>
      <p:ext uri="{BB962C8B-B14F-4D97-AF65-F5344CB8AC3E}">
        <p14:creationId xmlns:p14="http://schemas.microsoft.com/office/powerpoint/2010/main" val="2625676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zh-TW" altLang="en-US" dirty="0"/>
              <a:t>在文章各段各節分別生成之後，我們需要注意段落間的邏輯與連貫性。</a:t>
            </a:r>
            <a:endParaRPr lang="en-US" altLang="zh-TW" dirty="0"/>
          </a:p>
          <a:p>
            <a:pPr marL="0" lvl="0" indent="0" algn="l" rtl="0">
              <a:lnSpc>
                <a:spcPct val="100000"/>
              </a:lnSpc>
              <a:spcBef>
                <a:spcPts val="0"/>
              </a:spcBef>
              <a:spcAft>
                <a:spcPts val="0"/>
              </a:spcAft>
              <a:buSzPts val="1400"/>
              <a:buNone/>
            </a:pPr>
            <a:r>
              <a:rPr lang="zh-TW" altLang="en-US" dirty="0"/>
              <a:t>但我先講結論，在這裡呢</a:t>
            </a:r>
            <a:r>
              <a:rPr lang="en-US" altLang="zh-TW" dirty="0"/>
              <a:t>?</a:t>
            </a:r>
            <a:r>
              <a:rPr lang="zh-TW" altLang="en-US" dirty="0"/>
              <a:t>我們嘗試之後發現需要大量的人工介入。</a:t>
            </a:r>
            <a:endParaRPr lang="en-US" altLang="zh-TW" dirty="0"/>
          </a:p>
          <a:p>
            <a:pPr marL="0" lvl="0" indent="0" algn="l" rtl="0">
              <a:lnSpc>
                <a:spcPct val="100000"/>
              </a:lnSpc>
              <a:spcBef>
                <a:spcPts val="0"/>
              </a:spcBef>
              <a:spcAft>
                <a:spcPts val="0"/>
              </a:spcAft>
              <a:buSzPts val="1400"/>
              <a:buNone/>
            </a:pPr>
            <a:r>
              <a:rPr lang="zh-TW" altLang="en-US" dirty="0"/>
              <a:t>首先要確認</a:t>
            </a:r>
            <a:r>
              <a:rPr lang="en-US" altLang="zh-TW" dirty="0" err="1"/>
              <a:t>Chatgpt</a:t>
            </a:r>
            <a:r>
              <a:rPr lang="zh-TW" altLang="en-US" dirty="0"/>
              <a:t>是否了解文章關鍵詞組。這時應該沒太大問題</a:t>
            </a:r>
            <a:endParaRPr lang="en-US" altLang="zh-TW" dirty="0"/>
          </a:p>
          <a:p>
            <a:pPr marL="0" lvl="0" indent="0" algn="l" rtl="0">
              <a:lnSpc>
                <a:spcPct val="100000"/>
              </a:lnSpc>
              <a:spcBef>
                <a:spcPts val="0"/>
              </a:spcBef>
              <a:spcAft>
                <a:spcPts val="0"/>
              </a:spcAft>
              <a:buSzPts val="1400"/>
              <a:buNone/>
            </a:pPr>
            <a:r>
              <a:rPr lang="zh-TW" altLang="en-US" dirty="0"/>
              <a:t>但接下來我們將各個段落給它請它將各段連結再一起，發現效果不好。它可能只是將相關的專有名詞用語，通用一下。但邏輯不好。</a:t>
            </a:r>
            <a:endParaRPr lang="en-US" altLang="zh-TW" dirty="0"/>
          </a:p>
          <a:p>
            <a:pPr marL="0" lvl="0" indent="0" algn="l" rtl="0">
              <a:lnSpc>
                <a:spcPct val="100000"/>
              </a:lnSpc>
              <a:spcBef>
                <a:spcPts val="0"/>
              </a:spcBef>
              <a:spcAft>
                <a:spcPts val="0"/>
              </a:spcAft>
              <a:buSzPts val="1400"/>
              <a:buNone/>
            </a:pPr>
            <a:r>
              <a:rPr lang="zh-TW" altLang="en-US" dirty="0"/>
              <a:t>所以我們覺得，當幾個論點分別給它要它連結時它其實還無法有效地完成任務，所以需要大量的人工修改。</a:t>
            </a:r>
            <a:endParaRPr lang="en-US" altLang="zh-TW" dirty="0"/>
          </a:p>
        </p:txBody>
      </p:sp>
      <p:sp>
        <p:nvSpPr>
          <p:cNvPr id="116" name="Google Shape;116;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lang="en-US"/>
          </a:p>
        </p:txBody>
      </p:sp>
    </p:spTree>
    <p:extLst>
      <p:ext uri="{BB962C8B-B14F-4D97-AF65-F5344CB8AC3E}">
        <p14:creationId xmlns:p14="http://schemas.microsoft.com/office/powerpoint/2010/main" val="1679993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zh-TW" altLang="en-US" dirty="0"/>
              <a:t>在文章各段各節分別生成之後，我們需要注意段落間的邏輯與連貫性。</a:t>
            </a:r>
            <a:endParaRPr lang="en-US" altLang="zh-TW" dirty="0"/>
          </a:p>
          <a:p>
            <a:pPr marL="0" lvl="0" indent="0" algn="l" rtl="0">
              <a:lnSpc>
                <a:spcPct val="100000"/>
              </a:lnSpc>
              <a:spcBef>
                <a:spcPts val="0"/>
              </a:spcBef>
              <a:spcAft>
                <a:spcPts val="0"/>
              </a:spcAft>
              <a:buSzPts val="1400"/>
              <a:buNone/>
            </a:pPr>
            <a:r>
              <a:rPr lang="zh-TW" altLang="en-US" dirty="0"/>
              <a:t>但我先講結論，在這裡呢</a:t>
            </a:r>
            <a:r>
              <a:rPr lang="en-US" altLang="zh-TW" dirty="0"/>
              <a:t>?</a:t>
            </a:r>
            <a:r>
              <a:rPr lang="zh-TW" altLang="en-US" dirty="0"/>
              <a:t>我們嘗試之後發現需要大量的人工介入。</a:t>
            </a:r>
            <a:endParaRPr lang="en-US" altLang="zh-TW" dirty="0"/>
          </a:p>
          <a:p>
            <a:pPr marL="0" lvl="0" indent="0" algn="l" rtl="0">
              <a:lnSpc>
                <a:spcPct val="100000"/>
              </a:lnSpc>
              <a:spcBef>
                <a:spcPts val="0"/>
              </a:spcBef>
              <a:spcAft>
                <a:spcPts val="0"/>
              </a:spcAft>
              <a:buSzPts val="1400"/>
              <a:buNone/>
            </a:pPr>
            <a:r>
              <a:rPr lang="zh-TW" altLang="en-US" dirty="0"/>
              <a:t>首先要確認</a:t>
            </a:r>
            <a:r>
              <a:rPr lang="en-US" altLang="zh-TW" dirty="0" err="1"/>
              <a:t>Chatgpt</a:t>
            </a:r>
            <a:r>
              <a:rPr lang="zh-TW" altLang="en-US" dirty="0"/>
              <a:t>是否了解文章關鍵詞組。這時應該沒太大問題</a:t>
            </a:r>
            <a:endParaRPr lang="en-US" altLang="zh-TW" dirty="0"/>
          </a:p>
          <a:p>
            <a:pPr marL="0" lvl="0" indent="0" algn="l" rtl="0">
              <a:lnSpc>
                <a:spcPct val="100000"/>
              </a:lnSpc>
              <a:spcBef>
                <a:spcPts val="0"/>
              </a:spcBef>
              <a:spcAft>
                <a:spcPts val="0"/>
              </a:spcAft>
              <a:buSzPts val="1400"/>
              <a:buNone/>
            </a:pPr>
            <a:r>
              <a:rPr lang="zh-TW" altLang="en-US" dirty="0"/>
              <a:t>但接下來我們將各個段落給它請它將各段連結再一起，發現效果不好。它可能只是將相關的專有名詞用語，通用一下。但邏輯不好。</a:t>
            </a:r>
            <a:endParaRPr lang="en-US" altLang="zh-TW" dirty="0"/>
          </a:p>
          <a:p>
            <a:pPr marL="0" lvl="0" indent="0" algn="l" rtl="0">
              <a:lnSpc>
                <a:spcPct val="100000"/>
              </a:lnSpc>
              <a:spcBef>
                <a:spcPts val="0"/>
              </a:spcBef>
              <a:spcAft>
                <a:spcPts val="0"/>
              </a:spcAft>
              <a:buSzPts val="1400"/>
              <a:buNone/>
            </a:pPr>
            <a:r>
              <a:rPr lang="zh-TW" altLang="en-US" dirty="0"/>
              <a:t>所以我們覺得，當幾個論點分別給它要它連結時它其實還無法有效地完成任務，所以需要大量的人工修改。</a:t>
            </a:r>
            <a:endParaRPr lang="en-US" altLang="zh-TW" dirty="0"/>
          </a:p>
        </p:txBody>
      </p:sp>
      <p:sp>
        <p:nvSpPr>
          <p:cNvPr id="116" name="Google Shape;116;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lang="en-US"/>
          </a:p>
        </p:txBody>
      </p:sp>
    </p:spTree>
    <p:extLst>
      <p:ext uri="{BB962C8B-B14F-4D97-AF65-F5344CB8AC3E}">
        <p14:creationId xmlns:p14="http://schemas.microsoft.com/office/powerpoint/2010/main" val="3814528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zh-TW" altLang="en-US" dirty="0"/>
              <a:t>在文章各段各節分別生成之後，我們需要注意段落間的邏輯與連貫性。</a:t>
            </a:r>
            <a:endParaRPr lang="en-US" altLang="zh-TW" dirty="0"/>
          </a:p>
          <a:p>
            <a:pPr marL="0" lvl="0" indent="0" algn="l" rtl="0">
              <a:lnSpc>
                <a:spcPct val="100000"/>
              </a:lnSpc>
              <a:spcBef>
                <a:spcPts val="0"/>
              </a:spcBef>
              <a:spcAft>
                <a:spcPts val="0"/>
              </a:spcAft>
              <a:buSzPts val="1400"/>
              <a:buNone/>
            </a:pPr>
            <a:r>
              <a:rPr lang="zh-TW" altLang="en-US" dirty="0"/>
              <a:t>但我先講結論，在這裡呢</a:t>
            </a:r>
            <a:r>
              <a:rPr lang="en-US" altLang="zh-TW" dirty="0"/>
              <a:t>?</a:t>
            </a:r>
            <a:r>
              <a:rPr lang="zh-TW" altLang="en-US" dirty="0"/>
              <a:t>我們嘗試之後發現需要大量的人工介入。</a:t>
            </a:r>
            <a:endParaRPr lang="en-US" altLang="zh-TW" dirty="0"/>
          </a:p>
          <a:p>
            <a:pPr marL="0" lvl="0" indent="0" algn="l" rtl="0">
              <a:lnSpc>
                <a:spcPct val="100000"/>
              </a:lnSpc>
              <a:spcBef>
                <a:spcPts val="0"/>
              </a:spcBef>
              <a:spcAft>
                <a:spcPts val="0"/>
              </a:spcAft>
              <a:buSzPts val="1400"/>
              <a:buNone/>
            </a:pPr>
            <a:r>
              <a:rPr lang="zh-TW" altLang="en-US" dirty="0"/>
              <a:t>首先要確認</a:t>
            </a:r>
            <a:r>
              <a:rPr lang="en-US" altLang="zh-TW" dirty="0" err="1"/>
              <a:t>Chatgpt</a:t>
            </a:r>
            <a:r>
              <a:rPr lang="zh-TW" altLang="en-US" dirty="0"/>
              <a:t>是否了解文章關鍵詞組。這時應該沒太大問題</a:t>
            </a:r>
            <a:endParaRPr lang="en-US" altLang="zh-TW" dirty="0"/>
          </a:p>
          <a:p>
            <a:pPr marL="0" lvl="0" indent="0" algn="l" rtl="0">
              <a:lnSpc>
                <a:spcPct val="100000"/>
              </a:lnSpc>
              <a:spcBef>
                <a:spcPts val="0"/>
              </a:spcBef>
              <a:spcAft>
                <a:spcPts val="0"/>
              </a:spcAft>
              <a:buSzPts val="1400"/>
              <a:buNone/>
            </a:pPr>
            <a:r>
              <a:rPr lang="zh-TW" altLang="en-US" dirty="0"/>
              <a:t>但接下來我們將各個段落給它請它將各段連結再一起，發現效果不好。它可能只是將相關的專有名詞用語，通用一下。但邏輯不好。</a:t>
            </a:r>
            <a:endParaRPr lang="en-US" altLang="zh-TW" dirty="0"/>
          </a:p>
          <a:p>
            <a:pPr marL="0" lvl="0" indent="0" algn="l" rtl="0">
              <a:lnSpc>
                <a:spcPct val="100000"/>
              </a:lnSpc>
              <a:spcBef>
                <a:spcPts val="0"/>
              </a:spcBef>
              <a:spcAft>
                <a:spcPts val="0"/>
              </a:spcAft>
              <a:buSzPts val="1400"/>
              <a:buNone/>
            </a:pPr>
            <a:r>
              <a:rPr lang="zh-TW" altLang="en-US" dirty="0"/>
              <a:t>所以我們覺得，當幾個論點分別給它要它連結時它其實還無法有效地完成任務，所以需要大量的人工修改。</a:t>
            </a:r>
            <a:endParaRPr lang="en-US" altLang="zh-TW" dirty="0"/>
          </a:p>
        </p:txBody>
      </p:sp>
      <p:sp>
        <p:nvSpPr>
          <p:cNvPr id="116" name="Google Shape;116;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8</a:t>
            </a:fld>
            <a:endParaRPr lang="en-US"/>
          </a:p>
        </p:txBody>
      </p:sp>
    </p:spTree>
    <p:extLst>
      <p:ext uri="{BB962C8B-B14F-4D97-AF65-F5344CB8AC3E}">
        <p14:creationId xmlns:p14="http://schemas.microsoft.com/office/powerpoint/2010/main" val="3197515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DE82AF9B-CBDA-454E-84F6-27A0E4297580}"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44324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11CB9E50-B9BD-47C0-A455-A46443EF6BA4}"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2634664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5CF6C053-114C-4B2F-9CE2-59D0623D9777}"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79194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C25E65BA-55E9-4C32-8C56-E1BCEF36B39C}"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896039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37DF86A3-6D3C-44C3-8883-63D8530CDF39}"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945610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D3C8244C-448B-4818-91AC-67897904C956}"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13975739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01A79AC0-0E93-4C86-9C6E-DF714B9BEAA4}"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427444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AF19ED36-7FC1-449B-BC65-3D1D6B59016C}"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6502423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extLst>
      <p:ext uri="{BB962C8B-B14F-4D97-AF65-F5344CB8AC3E}">
        <p14:creationId xmlns:p14="http://schemas.microsoft.com/office/powerpoint/2010/main" val="4205299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70FD164-5785-4CD1-B196-43D0CC6C6CC2}"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4017865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3AC0C97C-3955-4E3F-A5D6-160F75248878}" type="datetime1">
              <a:rPr lang="zh-TW" altLang="en-US" smtClean="0"/>
              <a:t>2025/9/9</a:t>
            </a:fld>
            <a:endParaRPr lang="zh-TW" altLang="en-US"/>
          </a:p>
        </p:txBody>
      </p:sp>
      <p:sp>
        <p:nvSpPr>
          <p:cNvPr id="5" name="Footer Placeholder 4"/>
          <p:cNvSpPr>
            <a:spLocks noGrp="1"/>
          </p:cNvSpPr>
          <p:nvPr>
            <p:ph type="ftr" sz="quarter" idx="11"/>
          </p:nvPr>
        </p:nvSpPr>
        <p:spPr/>
        <p:txBody>
          <a:bodyPr/>
          <a:lstStyle/>
          <a:p>
            <a:r>
              <a:rPr lang="zh-TW" altLang="en-US"/>
              <a:t>東吳大學</a:t>
            </a:r>
          </a:p>
        </p:txBody>
      </p:sp>
      <p:sp>
        <p:nvSpPr>
          <p:cNvPr id="6" name="Slide Number Placeholder 5"/>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2493899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0DC5AE8B-2E3A-44C3-87A5-24F18129FAD4}" type="datetime1">
              <a:rPr lang="zh-TW" altLang="en-US" smtClean="0"/>
              <a:t>2025/9/9</a:t>
            </a:fld>
            <a:endParaRPr lang="zh-TW" altLang="en-US"/>
          </a:p>
        </p:txBody>
      </p:sp>
      <p:sp>
        <p:nvSpPr>
          <p:cNvPr id="6" name="Footer Placeholder 5"/>
          <p:cNvSpPr>
            <a:spLocks noGrp="1"/>
          </p:cNvSpPr>
          <p:nvPr>
            <p:ph type="ftr" sz="quarter" idx="11"/>
          </p:nvPr>
        </p:nvSpPr>
        <p:spPr/>
        <p:txBody>
          <a:bodyPr/>
          <a:lstStyle/>
          <a:p>
            <a:r>
              <a:rPr lang="zh-TW" altLang="en-US"/>
              <a:t>東吳大學</a:t>
            </a:r>
          </a:p>
        </p:txBody>
      </p:sp>
      <p:sp>
        <p:nvSpPr>
          <p:cNvPr id="7" name="Slide Number Placeholder 6"/>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3256590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C060042D-B20F-4E57-809E-00263F93FDF6}" type="datetime1">
              <a:rPr lang="zh-TW" altLang="en-US" smtClean="0"/>
              <a:t>2025/9/9</a:t>
            </a:fld>
            <a:endParaRPr lang="zh-TW" altLang="en-US"/>
          </a:p>
        </p:txBody>
      </p:sp>
      <p:sp>
        <p:nvSpPr>
          <p:cNvPr id="8" name="Footer Placeholder 7"/>
          <p:cNvSpPr>
            <a:spLocks noGrp="1"/>
          </p:cNvSpPr>
          <p:nvPr>
            <p:ph type="ftr" sz="quarter" idx="11"/>
          </p:nvPr>
        </p:nvSpPr>
        <p:spPr/>
        <p:txBody>
          <a:bodyPr/>
          <a:lstStyle/>
          <a:p>
            <a:r>
              <a:rPr lang="zh-TW" altLang="en-US"/>
              <a:t>東吳大學</a:t>
            </a:r>
          </a:p>
        </p:txBody>
      </p:sp>
      <p:sp>
        <p:nvSpPr>
          <p:cNvPr id="9" name="Slide Number Placeholder 8"/>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100900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A70DA54C-61AA-4A0F-8F4C-340571609886}" type="datetime1">
              <a:rPr lang="zh-TW" altLang="en-US" smtClean="0"/>
              <a:t>2025/9/9</a:t>
            </a:fld>
            <a:endParaRPr lang="zh-TW" altLang="en-US"/>
          </a:p>
        </p:txBody>
      </p:sp>
      <p:sp>
        <p:nvSpPr>
          <p:cNvPr id="4" name="Footer Placeholder 3"/>
          <p:cNvSpPr>
            <a:spLocks noGrp="1"/>
          </p:cNvSpPr>
          <p:nvPr>
            <p:ph type="ftr" sz="quarter" idx="11"/>
          </p:nvPr>
        </p:nvSpPr>
        <p:spPr/>
        <p:txBody>
          <a:bodyPr/>
          <a:lstStyle/>
          <a:p>
            <a:r>
              <a:rPr lang="zh-TW" altLang="en-US"/>
              <a:t>東吳大學</a:t>
            </a:r>
          </a:p>
        </p:txBody>
      </p:sp>
      <p:sp>
        <p:nvSpPr>
          <p:cNvPr id="5" name="Slide Number Placeholder 4"/>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1741380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C7FD93-BFA3-402A-A5FD-D321694A79D9}" type="datetime1">
              <a:rPr lang="zh-TW" altLang="en-US" smtClean="0"/>
              <a:t>2025/9/9</a:t>
            </a:fld>
            <a:endParaRPr lang="zh-TW" altLang="en-US"/>
          </a:p>
        </p:txBody>
      </p:sp>
      <p:sp>
        <p:nvSpPr>
          <p:cNvPr id="3" name="Footer Placeholder 2"/>
          <p:cNvSpPr>
            <a:spLocks noGrp="1"/>
          </p:cNvSpPr>
          <p:nvPr>
            <p:ph type="ftr" sz="quarter" idx="11"/>
          </p:nvPr>
        </p:nvSpPr>
        <p:spPr/>
        <p:txBody>
          <a:bodyPr/>
          <a:lstStyle/>
          <a:p>
            <a:r>
              <a:rPr lang="zh-TW" altLang="en-US"/>
              <a:t>東吳大學</a:t>
            </a:r>
          </a:p>
        </p:txBody>
      </p:sp>
      <p:sp>
        <p:nvSpPr>
          <p:cNvPr id="4" name="Slide Number Placeholder 3"/>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3675067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a:t>編輯母片文字樣式</a:t>
            </a:r>
          </a:p>
        </p:txBody>
      </p:sp>
      <p:sp>
        <p:nvSpPr>
          <p:cNvPr id="5" name="Date Placeholder 4"/>
          <p:cNvSpPr>
            <a:spLocks noGrp="1"/>
          </p:cNvSpPr>
          <p:nvPr>
            <p:ph type="dt" sz="half" idx="10"/>
          </p:nvPr>
        </p:nvSpPr>
        <p:spPr/>
        <p:txBody>
          <a:bodyPr/>
          <a:lstStyle/>
          <a:p>
            <a:fld id="{48529675-0390-4376-A8AA-9AB3827BF8C2}" type="datetime1">
              <a:rPr lang="zh-TW" altLang="en-US" smtClean="0"/>
              <a:t>2025/9/9</a:t>
            </a:fld>
            <a:endParaRPr lang="zh-TW" altLang="en-US"/>
          </a:p>
        </p:txBody>
      </p:sp>
      <p:sp>
        <p:nvSpPr>
          <p:cNvPr id="6" name="Footer Placeholder 5"/>
          <p:cNvSpPr>
            <a:spLocks noGrp="1"/>
          </p:cNvSpPr>
          <p:nvPr>
            <p:ph type="ftr" sz="quarter" idx="11"/>
          </p:nvPr>
        </p:nvSpPr>
        <p:spPr/>
        <p:txBody>
          <a:bodyPr/>
          <a:lstStyle/>
          <a:p>
            <a:r>
              <a:rPr lang="zh-TW" altLang="en-US"/>
              <a:t>東吳大學</a:t>
            </a:r>
          </a:p>
        </p:txBody>
      </p:sp>
      <p:sp>
        <p:nvSpPr>
          <p:cNvPr id="7" name="Slide Number Placeholder 6"/>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34389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D19376B7-0450-4AE5-A9B4-19728B959EEB}" type="datetime1">
              <a:rPr lang="zh-TW" altLang="en-US" smtClean="0"/>
              <a:t>2025/9/9</a:t>
            </a:fld>
            <a:endParaRPr lang="zh-TW" altLang="en-US"/>
          </a:p>
        </p:txBody>
      </p:sp>
      <p:sp>
        <p:nvSpPr>
          <p:cNvPr id="6" name="Footer Placeholder 5"/>
          <p:cNvSpPr>
            <a:spLocks noGrp="1"/>
          </p:cNvSpPr>
          <p:nvPr>
            <p:ph type="ftr" sz="quarter" idx="11"/>
          </p:nvPr>
        </p:nvSpPr>
        <p:spPr/>
        <p:txBody>
          <a:bodyPr/>
          <a:lstStyle/>
          <a:p>
            <a:r>
              <a:rPr lang="zh-TW" altLang="en-US"/>
              <a:t>東吳大學</a:t>
            </a:r>
          </a:p>
        </p:txBody>
      </p:sp>
      <p:sp>
        <p:nvSpPr>
          <p:cNvPr id="7" name="Slide Number Placeholder 6"/>
          <p:cNvSpPr>
            <a:spLocks noGrp="1"/>
          </p:cNvSpPr>
          <p:nvPr>
            <p:ph type="sldNum" sz="quarter" idx="12"/>
          </p:nvPr>
        </p:nvSpPr>
        <p:spPr/>
        <p:txBody>
          <a:body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384186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C439-2866-410C-A17A-1E95C3E2086A}" type="datetime1">
              <a:rPr lang="zh-TW" altLang="en-US" smtClean="0"/>
              <a:t>2025/9/9</a:t>
            </a:fld>
            <a:endParaRPr lang="zh-TW"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zh-TW" altLang="en-US"/>
              <a:t>東吳大學</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0AFB9F-9A76-4833-BBFA-BFD914C38B6B}" type="slidenum">
              <a:rPr lang="zh-TW" altLang="en-US" smtClean="0"/>
              <a:t>‹#›</a:t>
            </a:fld>
            <a:endParaRPr lang="zh-TW" altLang="en-US"/>
          </a:p>
        </p:txBody>
      </p:sp>
    </p:spTree>
    <p:extLst>
      <p:ext uri="{BB962C8B-B14F-4D97-AF65-F5344CB8AC3E}">
        <p14:creationId xmlns:p14="http://schemas.microsoft.com/office/powerpoint/2010/main" val="24042709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91D78F-13BC-4EA5-8489-59B692F87264}"/>
              </a:ext>
            </a:extLst>
          </p:cNvPr>
          <p:cNvSpPr>
            <a:spLocks noGrp="1"/>
          </p:cNvSpPr>
          <p:nvPr>
            <p:ph type="ctrTitle"/>
          </p:nvPr>
        </p:nvSpPr>
        <p:spPr>
          <a:xfrm>
            <a:off x="1366982" y="1094509"/>
            <a:ext cx="8303491" cy="2956327"/>
          </a:xfrm>
        </p:spPr>
        <p:txBody>
          <a:bodyPr>
            <a:normAutofit/>
          </a:bodyPr>
          <a:lstStyle/>
          <a:p>
            <a:pPr>
              <a:spcBef>
                <a:spcPts val="1200"/>
              </a:spcBef>
              <a:spcAft>
                <a:spcPts val="1200"/>
              </a:spcAft>
            </a:pPr>
            <a:r>
              <a:rPr lang="zh-TW" altLang="en-US" dirty="0"/>
              <a:t>歷史學與生成式</a:t>
            </a:r>
            <a:r>
              <a:rPr lang="en-US" altLang="zh-TW" dirty="0"/>
              <a:t>AI</a:t>
            </a:r>
            <a:r>
              <a:rPr lang="zh-TW" altLang="en-US" dirty="0"/>
              <a:t>的遭遇</a:t>
            </a:r>
            <a:br>
              <a:rPr lang="en-US" altLang="zh-TW" sz="4800" dirty="0"/>
            </a:br>
            <a:br>
              <a:rPr lang="en-US" altLang="zh-TW" sz="2200" dirty="0"/>
            </a:br>
            <a:r>
              <a:rPr lang="zh-TW" altLang="zh-TW" sz="3200" dirty="0"/>
              <a:t>智慧×人文：</a:t>
            </a:r>
            <a:r>
              <a:rPr lang="en-US" altLang="zh-TW" sz="3200" dirty="0"/>
              <a:t>2025</a:t>
            </a:r>
            <a:r>
              <a:rPr lang="zh-TW" altLang="zh-TW" sz="3200" dirty="0"/>
              <a:t>數位人文與</a:t>
            </a:r>
            <a:r>
              <a:rPr lang="en-US" altLang="zh-TW" sz="3200" dirty="0"/>
              <a:t>AI</a:t>
            </a:r>
            <a:r>
              <a:rPr lang="zh-TW" altLang="zh-TW" sz="3200" dirty="0"/>
              <a:t>跨域探索論壇</a:t>
            </a:r>
            <a:br>
              <a:rPr lang="en-US" altLang="zh-TW" sz="3200" dirty="0"/>
            </a:br>
            <a:r>
              <a:rPr lang="zh-TW" altLang="en-US" sz="3200" dirty="0"/>
              <a:t>佛光大學</a:t>
            </a:r>
            <a:br>
              <a:rPr lang="en-US" altLang="zh-TW" sz="3200" dirty="0"/>
            </a:br>
            <a:r>
              <a:rPr lang="en-US" altLang="zh-TW" sz="3200" dirty="0"/>
              <a:t>2025.11.19.</a:t>
            </a:r>
            <a:endParaRPr lang="zh-TW" altLang="en-US" sz="3200" dirty="0"/>
          </a:p>
        </p:txBody>
      </p:sp>
      <p:sp>
        <p:nvSpPr>
          <p:cNvPr id="3" name="副標題 2">
            <a:extLst>
              <a:ext uri="{FF2B5EF4-FFF2-40B4-BE49-F238E27FC236}">
                <a16:creationId xmlns:a16="http://schemas.microsoft.com/office/drawing/2014/main" id="{F87158F7-D00D-4101-8023-EC5EB429D639}"/>
              </a:ext>
            </a:extLst>
          </p:cNvPr>
          <p:cNvSpPr>
            <a:spLocks noGrp="1"/>
          </p:cNvSpPr>
          <p:nvPr>
            <p:ph type="subTitle" idx="1"/>
          </p:nvPr>
        </p:nvSpPr>
        <p:spPr>
          <a:xfrm>
            <a:off x="1507065" y="4235561"/>
            <a:ext cx="8061807" cy="2008222"/>
          </a:xfrm>
        </p:spPr>
        <p:txBody>
          <a:bodyPr>
            <a:noAutofit/>
          </a:bodyPr>
          <a:lstStyle/>
          <a:p>
            <a:r>
              <a:rPr lang="zh-TW" altLang="en-US" sz="2400" dirty="0"/>
              <a:t>李卓穎</a:t>
            </a:r>
            <a:endParaRPr lang="en-US" altLang="zh-TW" sz="2400" dirty="0"/>
          </a:p>
          <a:p>
            <a:r>
              <a:rPr lang="zh-TW" altLang="en-US" sz="2400" dirty="0"/>
              <a:t>國立清華大學歷史研究所</a:t>
            </a:r>
            <a:endParaRPr lang="en-US" altLang="zh-TW" sz="2400" dirty="0"/>
          </a:p>
        </p:txBody>
      </p:sp>
      <p:sp>
        <p:nvSpPr>
          <p:cNvPr id="4" name="投影片編號版面配置區 3">
            <a:extLst>
              <a:ext uri="{FF2B5EF4-FFF2-40B4-BE49-F238E27FC236}">
                <a16:creationId xmlns:a16="http://schemas.microsoft.com/office/drawing/2014/main" id="{85BAD4FE-EC65-4DCF-A7F3-E5CC6F61D548}"/>
              </a:ext>
            </a:extLst>
          </p:cNvPr>
          <p:cNvSpPr>
            <a:spLocks noGrp="1"/>
          </p:cNvSpPr>
          <p:nvPr>
            <p:ph type="sldNum" sz="quarter" idx="12"/>
          </p:nvPr>
        </p:nvSpPr>
        <p:spPr/>
        <p:txBody>
          <a:bodyPr/>
          <a:lstStyle/>
          <a:p>
            <a:fld id="{D00AFB9F-9A76-4833-BBFA-BFD914C38B6B}" type="slidenum">
              <a:rPr lang="zh-TW" altLang="en-US" smtClean="0"/>
              <a:t>1</a:t>
            </a:fld>
            <a:endParaRPr lang="zh-TW" altLang="en-US"/>
          </a:p>
        </p:txBody>
      </p:sp>
    </p:spTree>
    <p:extLst>
      <p:ext uri="{BB962C8B-B14F-4D97-AF65-F5344CB8AC3E}">
        <p14:creationId xmlns:p14="http://schemas.microsoft.com/office/powerpoint/2010/main" val="1202887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F370DD3D-330F-41D0-9927-BCFA1FFA604D}"/>
              </a:ext>
            </a:extLst>
          </p:cNvPr>
          <p:cNvSpPr>
            <a:spLocks noGrp="1"/>
          </p:cNvSpPr>
          <p:nvPr>
            <p:ph type="sldNum" sz="quarter" idx="12"/>
          </p:nvPr>
        </p:nvSpPr>
        <p:spPr/>
        <p:txBody>
          <a:bodyPr/>
          <a:lstStyle/>
          <a:p>
            <a:fld id="{D00AFB9F-9A76-4833-BBFA-BFD914C38B6B}" type="slidenum">
              <a:rPr lang="zh-TW" altLang="en-US" smtClean="0"/>
              <a:t>10</a:t>
            </a:fld>
            <a:endParaRPr lang="zh-TW" altLang="en-US"/>
          </a:p>
        </p:txBody>
      </p:sp>
      <p:sp>
        <p:nvSpPr>
          <p:cNvPr id="3" name="矩形 2">
            <a:extLst>
              <a:ext uri="{FF2B5EF4-FFF2-40B4-BE49-F238E27FC236}">
                <a16:creationId xmlns:a16="http://schemas.microsoft.com/office/drawing/2014/main" id="{1B4739BA-3AA7-4DFB-89F5-0DFE8667A1A0}"/>
              </a:ext>
            </a:extLst>
          </p:cNvPr>
          <p:cNvSpPr/>
          <p:nvPr/>
        </p:nvSpPr>
        <p:spPr>
          <a:xfrm>
            <a:off x="1089891" y="1328174"/>
            <a:ext cx="9467273" cy="3631763"/>
          </a:xfrm>
          <a:prstGeom prst="rect">
            <a:avLst/>
          </a:prstGeom>
        </p:spPr>
        <p:txBody>
          <a:bodyPr wrap="square">
            <a:spAutoFit/>
          </a:bodyPr>
          <a:lstStyle/>
          <a:p>
            <a:pPr>
              <a:spcBef>
                <a:spcPts val="1200"/>
              </a:spcBef>
            </a:pPr>
            <a:r>
              <a:rPr lang="zh-TW" altLang="en-US" sz="4000" dirty="0"/>
              <a:t>課程試作：</a:t>
            </a:r>
            <a:endParaRPr lang="en-US" altLang="zh-TW" sz="4000" dirty="0"/>
          </a:p>
          <a:p>
            <a:pPr>
              <a:spcBef>
                <a:spcPts val="1200"/>
              </a:spcBef>
            </a:pPr>
            <a:r>
              <a:rPr lang="zh-TW" altLang="en-US" sz="3600" dirty="0"/>
              <a:t>目標：理解</a:t>
            </a:r>
            <a:r>
              <a:rPr lang="en-US" altLang="zh-TW" sz="3600" dirty="0"/>
              <a:t>《</a:t>
            </a:r>
            <a:r>
              <a:rPr lang="zh-TW" altLang="en-US" sz="3600" dirty="0"/>
              <a:t>論語</a:t>
            </a:r>
            <a:r>
              <a:rPr lang="en-US" altLang="zh-TW" sz="3600" dirty="0"/>
              <a:t>》</a:t>
            </a:r>
            <a:r>
              <a:rPr lang="zh-TW" altLang="en-US" sz="3600" dirty="0"/>
              <a:t>與</a:t>
            </a:r>
            <a:r>
              <a:rPr lang="en-US" altLang="zh-TW" sz="3600" dirty="0"/>
              <a:t>《</a:t>
            </a:r>
            <a:r>
              <a:rPr lang="zh-TW" altLang="en-US" sz="3600" dirty="0"/>
              <a:t>孝經</a:t>
            </a:r>
            <a:r>
              <a:rPr lang="en-US" altLang="zh-TW" sz="3600" dirty="0"/>
              <a:t>》</a:t>
            </a:r>
            <a:r>
              <a:rPr lang="zh-TW" altLang="en-US" sz="3600" dirty="0"/>
              <a:t>中關於「孝」與「諫」的核心觀念。探討儒家如何在尊重父母的前提下，允許子女對父母的錯誤提出異議。引導學生思考這些觀念在現代社會中的應用與挑戰。</a:t>
            </a:r>
          </a:p>
        </p:txBody>
      </p:sp>
    </p:spTree>
    <p:extLst>
      <p:ext uri="{BB962C8B-B14F-4D97-AF65-F5344CB8AC3E}">
        <p14:creationId xmlns:p14="http://schemas.microsoft.com/office/powerpoint/2010/main" val="2249028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7839F33-9C16-4E97-B124-D7BB7959BAB0}"/>
              </a:ext>
            </a:extLst>
          </p:cNvPr>
          <p:cNvSpPr/>
          <p:nvPr/>
        </p:nvSpPr>
        <p:spPr>
          <a:xfrm>
            <a:off x="1237672" y="692780"/>
            <a:ext cx="9439565" cy="5816977"/>
          </a:xfrm>
          <a:prstGeom prst="rect">
            <a:avLst/>
          </a:prstGeom>
        </p:spPr>
        <p:txBody>
          <a:bodyPr wrap="square">
            <a:spAutoFit/>
          </a:bodyPr>
          <a:lstStyle/>
          <a:p>
            <a:pPr marL="571500" lvl="0" indent="-571500" defTabSz="457200">
              <a:spcBef>
                <a:spcPts val="600"/>
              </a:spcBef>
              <a:spcAft>
                <a:spcPts val="600"/>
              </a:spcAft>
              <a:buFont typeface="Wingdings" panose="05000000000000000000" pitchFamily="2" charset="2"/>
              <a:buChar char="Ø"/>
              <a:defRPr/>
            </a:pPr>
            <a:r>
              <a:rPr lang="zh-TW" altLang="en-US" sz="3600" b="1" dirty="0">
                <a:solidFill>
                  <a:prstClr val="black"/>
                </a:solidFill>
                <a:latin typeface="Century Gothic" panose="020B0502020202020204"/>
                <a:ea typeface="新細明體" panose="02020500000000000000" pitchFamily="18" charset="-120"/>
              </a:rPr>
              <a:t>因應的策略：用心批改作業、指出其中的問題、展示更好的論證，就是最好的說服：</a:t>
            </a:r>
            <a:endParaRPr lang="en-US" altLang="zh-TW" sz="3600" b="1" dirty="0">
              <a:solidFill>
                <a:prstClr val="black"/>
              </a:solidFill>
              <a:latin typeface="Century Gothic" panose="020B0502020202020204"/>
              <a:ea typeface="新細明體" panose="02020500000000000000" pitchFamily="18" charset="-120"/>
            </a:endParaRPr>
          </a:p>
          <a:p>
            <a:pPr marL="534988" lvl="0" defTabSz="457200">
              <a:spcBef>
                <a:spcPts val="600"/>
              </a:spcBef>
              <a:spcAft>
                <a:spcPts val="600"/>
              </a:spcAft>
              <a:defRPr/>
            </a:pPr>
            <a:r>
              <a:rPr lang="zh-TW" altLang="en-US" sz="2800" dirty="0">
                <a:solidFill>
                  <a:prstClr val="black"/>
                </a:solidFill>
                <a:latin typeface="Century Gothic" panose="020B0502020202020204"/>
                <a:ea typeface="新細明體" panose="02020500000000000000" pitchFamily="18" charset="-120"/>
              </a:rPr>
              <a:t>「在孝道的框架內，子女有責任幫助父母認識到自己的過錯，這不僅維護了父母的尊嚴，也有助於保持家庭的和諧與道德正義。</a:t>
            </a:r>
            <a:r>
              <a:rPr lang="zh-TW" altLang="en-US" sz="2800" u="sng" dirty="0">
                <a:solidFill>
                  <a:prstClr val="black"/>
                </a:solidFill>
                <a:latin typeface="Century Gothic" panose="020B0502020202020204"/>
                <a:ea typeface="新細明體" panose="02020500000000000000" pitchFamily="18" charset="-120"/>
              </a:rPr>
              <a:t>然而，</a:t>
            </a:r>
            <a:r>
              <a:rPr lang="en-US" altLang="zh-TW" sz="2800" u="sng" dirty="0">
                <a:solidFill>
                  <a:prstClr val="black"/>
                </a:solidFill>
                <a:latin typeface="Century Gothic" panose="020B0502020202020204"/>
                <a:ea typeface="新細明體" panose="02020500000000000000" pitchFamily="18" charset="-120"/>
              </a:rPr>
              <a:t>《</a:t>
            </a:r>
            <a:r>
              <a:rPr lang="zh-TW" altLang="en-US" sz="2800" u="sng" dirty="0">
                <a:solidFill>
                  <a:prstClr val="black"/>
                </a:solidFill>
                <a:latin typeface="Century Gothic" panose="020B0502020202020204"/>
                <a:ea typeface="新細明體" panose="02020500000000000000" pitchFamily="18" charset="-120"/>
              </a:rPr>
              <a:t>孝經</a:t>
            </a:r>
            <a:r>
              <a:rPr lang="en-US" altLang="zh-TW" sz="2800" u="sng" dirty="0">
                <a:solidFill>
                  <a:prstClr val="black"/>
                </a:solidFill>
                <a:latin typeface="Century Gothic" panose="020B0502020202020204"/>
                <a:ea typeface="新細明體" panose="02020500000000000000" pitchFamily="18" charset="-120"/>
              </a:rPr>
              <a:t>》</a:t>
            </a:r>
            <a:r>
              <a:rPr lang="zh-TW" altLang="en-US" sz="2800" u="sng" dirty="0">
                <a:solidFill>
                  <a:prstClr val="black"/>
                </a:solidFill>
                <a:latin typeface="Century Gothic" panose="020B0502020202020204"/>
                <a:ea typeface="新細明體" panose="02020500000000000000" pitchFamily="18" charset="-120"/>
              </a:rPr>
              <a:t>同時提醒子女，在進行諫言時必須保持恭敬，避免因諫言而導致家庭的矛盾或失和。</a:t>
            </a:r>
            <a:r>
              <a:rPr lang="zh-TW" altLang="en-US" sz="2800" dirty="0">
                <a:solidFill>
                  <a:prstClr val="black"/>
                </a:solidFill>
                <a:latin typeface="Century Gothic" panose="020B0502020202020204"/>
                <a:ea typeface="新細明體" panose="02020500000000000000" pitchFamily="18" charset="-120"/>
              </a:rPr>
              <a:t>」</a:t>
            </a:r>
            <a:endParaRPr lang="en-US" altLang="zh-TW" sz="2800" dirty="0">
              <a:solidFill>
                <a:prstClr val="black"/>
              </a:solidFill>
              <a:latin typeface="Century Gothic" panose="020B0502020202020204"/>
              <a:ea typeface="新細明體" panose="02020500000000000000" pitchFamily="18" charset="-120"/>
            </a:endParaRPr>
          </a:p>
          <a:p>
            <a:pPr marL="534988" lvl="0" defTabSz="457200">
              <a:spcBef>
                <a:spcPts val="600"/>
              </a:spcBef>
              <a:spcAft>
                <a:spcPts val="600"/>
              </a:spcAft>
              <a:defRPr/>
            </a:pPr>
            <a:r>
              <a:rPr lang="zh-TW" altLang="en-US" sz="2800" dirty="0">
                <a:solidFill>
                  <a:prstClr val="black"/>
                </a:solidFill>
                <a:latin typeface="Century Gothic" panose="020B0502020202020204"/>
                <a:ea typeface="新細明體" panose="02020500000000000000" pitchFamily="18" charset="-120"/>
              </a:rPr>
              <a:t>「在孝道的框架內，子女有責任幫助父母認識到自己的過錯，</a:t>
            </a:r>
            <a:r>
              <a:rPr lang="zh-TW" altLang="en-US" sz="2800" dirty="0">
                <a:solidFill>
                  <a:prstClr val="black"/>
                </a:solidFill>
                <a:highlight>
                  <a:srgbClr val="FFFF00"/>
                </a:highlight>
                <a:latin typeface="Century Gothic" panose="020B0502020202020204"/>
                <a:ea typeface="新細明體" panose="02020500000000000000" pitchFamily="18" charset="-120"/>
              </a:rPr>
              <a:t>然而，</a:t>
            </a:r>
            <a:r>
              <a:rPr lang="en-US" altLang="zh-TW" sz="2800" dirty="0">
                <a:solidFill>
                  <a:prstClr val="black"/>
                </a:solidFill>
                <a:highlight>
                  <a:srgbClr val="FFFF00"/>
                </a:highlight>
                <a:latin typeface="Century Gothic" panose="020B0502020202020204"/>
                <a:ea typeface="新細明體" panose="02020500000000000000" pitchFamily="18" charset="-120"/>
              </a:rPr>
              <a:t>《</a:t>
            </a:r>
            <a:r>
              <a:rPr lang="zh-TW" altLang="en-US" sz="2800" dirty="0">
                <a:solidFill>
                  <a:prstClr val="black"/>
                </a:solidFill>
                <a:highlight>
                  <a:srgbClr val="FFFF00"/>
                </a:highlight>
                <a:latin typeface="Century Gothic" panose="020B0502020202020204"/>
                <a:ea typeface="新細明體" panose="02020500000000000000" pitchFamily="18" charset="-120"/>
              </a:rPr>
              <a:t>孝經</a:t>
            </a:r>
            <a:r>
              <a:rPr lang="en-US" altLang="zh-TW" sz="2800" dirty="0">
                <a:solidFill>
                  <a:prstClr val="black"/>
                </a:solidFill>
                <a:highlight>
                  <a:srgbClr val="FFFF00"/>
                </a:highlight>
                <a:latin typeface="Century Gothic" panose="020B0502020202020204"/>
                <a:ea typeface="新細明體" panose="02020500000000000000" pitchFamily="18" charset="-120"/>
              </a:rPr>
              <a:t>》</a:t>
            </a:r>
            <a:r>
              <a:rPr lang="zh-TW" altLang="en-US" sz="2800" dirty="0">
                <a:solidFill>
                  <a:prstClr val="black"/>
                </a:solidFill>
                <a:highlight>
                  <a:srgbClr val="FFFF00"/>
                </a:highlight>
                <a:latin typeface="Century Gothic" panose="020B0502020202020204"/>
                <a:ea typeface="新細明體" panose="02020500000000000000" pitchFamily="18" charset="-120"/>
              </a:rPr>
              <a:t>同時提醒子女，在進行諫言時必須保持恭敬，避免因諫言而導致家庭的矛盾或失和。</a:t>
            </a:r>
            <a:r>
              <a:rPr lang="zh-TW" altLang="en-US" sz="2800" dirty="0">
                <a:solidFill>
                  <a:prstClr val="black"/>
                </a:solidFill>
                <a:latin typeface="Century Gothic" panose="020B0502020202020204"/>
                <a:ea typeface="新細明體" panose="02020500000000000000" pitchFamily="18" charset="-120"/>
              </a:rPr>
              <a:t>這不僅維護了父母的尊嚴，也有助於保持家庭的和諧與道德正義。」</a:t>
            </a:r>
            <a:endParaRPr lang="en-US" altLang="zh-TW" sz="2800" dirty="0">
              <a:solidFill>
                <a:prstClr val="black"/>
              </a:solidFill>
              <a:latin typeface="Century Gothic" panose="020B0502020202020204"/>
              <a:ea typeface="新細明體" panose="02020500000000000000" pitchFamily="18" charset="-120"/>
            </a:endParaRPr>
          </a:p>
        </p:txBody>
      </p:sp>
    </p:spTree>
    <p:extLst>
      <p:ext uri="{BB962C8B-B14F-4D97-AF65-F5344CB8AC3E}">
        <p14:creationId xmlns:p14="http://schemas.microsoft.com/office/powerpoint/2010/main" val="3996214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a:extLst>
              <a:ext uri="{FF2B5EF4-FFF2-40B4-BE49-F238E27FC236}">
                <a16:creationId xmlns:a16="http://schemas.microsoft.com/office/drawing/2014/main" id="{B9634FD8-73E3-46AF-B813-043978C37F9B}"/>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0AFB9F-9A76-4833-BBFA-BFD914C38B6B}" type="slidenum">
              <a:rPr kumimoji="0" lang="zh-TW" altLang="en-US" sz="900" b="0" i="0" u="none" strike="noStrike" kern="1200" cap="none" spc="0" normalizeH="0" baseline="0" noProof="0" smtClean="0">
                <a:ln>
                  <a:noFill/>
                </a:ln>
                <a:solidFill>
                  <a:srgbClr val="90C226"/>
                </a:solidFill>
                <a:effectLst/>
                <a:uLnTx/>
                <a:uFillTx/>
                <a:latin typeface="Trebuchet MS" panose="020B0603020202020204"/>
                <a:ea typeface="微軟正黑體" panose="020B0604030504040204" pitchFamily="34"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zh-TW" altLang="en-US" sz="900" b="0" i="0" u="none" strike="noStrike" kern="1200" cap="none" spc="0" normalizeH="0" baseline="0" noProof="0">
              <a:ln>
                <a:noFill/>
              </a:ln>
              <a:solidFill>
                <a:srgbClr val="90C226"/>
              </a:solidFill>
              <a:effectLst/>
              <a:uLnTx/>
              <a:uFillTx/>
              <a:latin typeface="Trebuchet MS" panose="020B0603020202020204"/>
              <a:ea typeface="微軟正黑體" panose="020B0604030504040204" pitchFamily="34" charset="-120"/>
              <a:cs typeface="+mn-cs"/>
            </a:endParaRPr>
          </a:p>
        </p:txBody>
      </p:sp>
      <p:sp>
        <p:nvSpPr>
          <p:cNvPr id="4" name="矩形 3">
            <a:extLst>
              <a:ext uri="{FF2B5EF4-FFF2-40B4-BE49-F238E27FC236}">
                <a16:creationId xmlns:a16="http://schemas.microsoft.com/office/drawing/2014/main" id="{F73B8142-348F-4E68-8581-3655DFA4C531}"/>
              </a:ext>
            </a:extLst>
          </p:cNvPr>
          <p:cNvSpPr/>
          <p:nvPr/>
        </p:nvSpPr>
        <p:spPr>
          <a:xfrm>
            <a:off x="1048327" y="804932"/>
            <a:ext cx="10095346" cy="5124480"/>
          </a:xfrm>
          <a:prstGeom prst="rect">
            <a:avLst/>
          </a:prstGeom>
        </p:spPr>
        <p:txBody>
          <a:bodyPr wrap="square">
            <a:spAutoFit/>
          </a:bodyPr>
          <a:lstStyle/>
          <a:p>
            <a:pPr marL="571500" lvl="0" indent="-571500" defTabSz="457200">
              <a:spcBef>
                <a:spcPts val="600"/>
              </a:spcBef>
              <a:spcAft>
                <a:spcPts val="600"/>
              </a:spcAft>
              <a:buFont typeface="Wingdings" panose="05000000000000000000" pitchFamily="2" charset="2"/>
              <a:buChar char="Ø"/>
              <a:defRPr/>
            </a:pPr>
            <a:r>
              <a:rPr lang="zh-TW" altLang="en-US" sz="3600" b="1" dirty="0">
                <a:solidFill>
                  <a:prstClr val="black"/>
                </a:solidFill>
                <a:latin typeface="Century Gothic" panose="020B0502020202020204"/>
                <a:ea typeface="新細明體" panose="02020500000000000000" pitchFamily="18" charset="-120"/>
              </a:rPr>
              <a:t>轉化生成式</a:t>
            </a:r>
            <a:r>
              <a:rPr lang="en-US" altLang="zh-TW" sz="3600" b="1" dirty="0">
                <a:solidFill>
                  <a:prstClr val="black"/>
                </a:solidFill>
                <a:latin typeface="Century Gothic" panose="020B0502020202020204"/>
                <a:ea typeface="新細明體" panose="02020500000000000000" pitchFamily="18" charset="-120"/>
              </a:rPr>
              <a:t>AI</a:t>
            </a:r>
            <a:r>
              <a:rPr lang="zh-TW" altLang="en-US" sz="3600" b="1" dirty="0">
                <a:solidFill>
                  <a:prstClr val="black"/>
                </a:solidFill>
                <a:latin typeface="Century Gothic" panose="020B0502020202020204"/>
                <a:ea typeface="新細明體" panose="02020500000000000000" pitchFamily="18" charset="-120"/>
              </a:rPr>
              <a:t>的缺陷為教學的策略：</a:t>
            </a:r>
            <a:endParaRPr lang="en-US" altLang="zh-TW" sz="3600" b="1" dirty="0">
              <a:solidFill>
                <a:prstClr val="black"/>
              </a:solidFill>
              <a:latin typeface="Century Gothic" panose="020B0502020202020204"/>
              <a:ea typeface="新細明體" panose="02020500000000000000" pitchFamily="18" charset="-120"/>
            </a:endParaRPr>
          </a:p>
          <a:p>
            <a:pPr lvl="0" defTabSz="457200">
              <a:spcBef>
                <a:spcPts val="600"/>
              </a:spcBef>
              <a:spcAft>
                <a:spcPts val="600"/>
              </a:spcAft>
              <a:defRPr/>
            </a:pPr>
            <a:r>
              <a:rPr lang="zh-TW" altLang="en-US" sz="3200" dirty="0">
                <a:solidFill>
                  <a:prstClr val="black"/>
                </a:solidFill>
                <a:latin typeface="Century Gothic" panose="020B0502020202020204"/>
                <a:ea typeface="新細明體" panose="02020500000000000000" pitchFamily="18" charset="-120"/>
              </a:rPr>
              <a:t>若我們要論證：「</a:t>
            </a:r>
            <a:r>
              <a:rPr kumimoji="0" lang="zh-TW" altLang="en-US" sz="32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當父母犯錯時，子女應如何應對？」，</a:t>
            </a:r>
            <a:r>
              <a:rPr lang="en-US" altLang="zh-TW" sz="3200" dirty="0" err="1">
                <a:solidFill>
                  <a:prstClr val="black"/>
                </a:solidFill>
                <a:latin typeface="Century Gothic" panose="020B0502020202020204"/>
                <a:ea typeface="新細明體" panose="02020500000000000000" pitchFamily="18" charset="-120"/>
              </a:rPr>
              <a:t>ChatGPT</a:t>
            </a:r>
            <a:r>
              <a:rPr lang="en-US" altLang="zh-TW" sz="3200" dirty="0">
                <a:solidFill>
                  <a:prstClr val="black"/>
                </a:solidFill>
                <a:latin typeface="Century Gothic" panose="020B0502020202020204"/>
                <a:ea typeface="新細明體" panose="02020500000000000000" pitchFamily="18" charset="-120"/>
              </a:rPr>
              <a:t> </a:t>
            </a:r>
            <a:r>
              <a:rPr lang="zh-TW" altLang="en-US" sz="3200" dirty="0">
                <a:solidFill>
                  <a:prstClr val="black"/>
                </a:solidFill>
                <a:latin typeface="細明體" panose="02020509000000000000" pitchFamily="49" charset="-120"/>
                <a:ea typeface="細明體" panose="02020509000000000000" pitchFamily="49" charset="-120"/>
              </a:rPr>
              <a:t>提供</a:t>
            </a:r>
            <a:r>
              <a:rPr kumimoji="0" lang="zh-TW" altLang="en-US" sz="3200" b="0" i="0" u="none" strike="noStrike" kern="1200" cap="none" spc="0" normalizeH="0" baseline="0" noProof="0" dirty="0">
                <a:ln>
                  <a:noFill/>
                </a:ln>
                <a:solidFill>
                  <a:prstClr val="black"/>
                </a:solidFill>
                <a:effectLst/>
                <a:uLnTx/>
                <a:uFillTx/>
                <a:latin typeface="細明體" panose="02020509000000000000" pitchFamily="49" charset="-120"/>
                <a:ea typeface="細明體" panose="02020509000000000000" pitchFamily="49" charset="-120"/>
              </a:rPr>
              <a:t>以下的建議：</a:t>
            </a:r>
            <a:endParaRPr kumimoji="0" lang="en-US" altLang="zh-TW" sz="3200" b="0" i="0" u="none" strike="noStrike" kern="1200" cap="none" spc="0" normalizeH="0" baseline="0" noProof="0" dirty="0">
              <a:ln>
                <a:noFill/>
              </a:ln>
              <a:solidFill>
                <a:prstClr val="black"/>
              </a:solidFill>
              <a:effectLst/>
              <a:uLnTx/>
              <a:uFillTx/>
              <a:latin typeface="細明體" panose="02020509000000000000" pitchFamily="49" charset="-120"/>
              <a:ea typeface="細明體" panose="02020509000000000000" pitchFamily="49" charset="-120"/>
            </a:endParaRPr>
          </a:p>
          <a:p>
            <a:pPr marL="992188" marR="0" lvl="0" indent="-457200" algn="l" defTabSz="457200" rtl="0" eaLnBrk="1" fontAlgn="auto" latinLnBrk="0" hangingPunct="1">
              <a:lnSpc>
                <a:spcPct val="100000"/>
              </a:lnSpc>
              <a:spcBef>
                <a:spcPts val="1200"/>
              </a:spcBef>
              <a:spcAft>
                <a:spcPts val="0"/>
              </a:spcAft>
              <a:buClrTx/>
              <a:buSzPct val="70000"/>
              <a:buFont typeface="Wingdings" panose="05000000000000000000" pitchFamily="2" charset="2"/>
              <a:buChar char="u"/>
              <a:tabLst/>
              <a:defRPr/>
            </a:pPr>
            <a:r>
              <a:rPr kumimoji="0" lang="en-US" altLang="zh-TW" sz="32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t>
            </a:r>
            <a:r>
              <a:rPr kumimoji="0" lang="zh-TW" altLang="en-US" sz="32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孝經．諫諍章</a:t>
            </a:r>
            <a:r>
              <a:rPr kumimoji="0" lang="en-US" altLang="zh-TW" sz="32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t>
            </a:r>
            <a:r>
              <a:rPr kumimoji="0" lang="zh-TW" altLang="en-US" sz="32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t>
            </a:r>
            <a:r>
              <a:rPr kumimoji="0" lang="zh-TW" altLang="en-US" sz="3200" b="0" i="0" u="sng"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孝子之事親也，居則致其敬，養則致其樂，病則致其憂，喪則致其哀，祭則致其嚴，五者備矣，然後能事親。</a:t>
            </a:r>
            <a:r>
              <a:rPr kumimoji="0" lang="zh-TW" altLang="en-US" sz="3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rebuchet MS" panose="020B0603020202020204"/>
                <a:ea typeface="微軟正黑體" panose="020B0604030504040204" pitchFamily="34" charset="-120"/>
                <a:cs typeface="+mn-cs"/>
              </a:rPr>
              <a:t>事親有過則諫，諫若不入，起敬起孝</a:t>
            </a:r>
            <a:r>
              <a:rPr kumimoji="0" lang="zh-TW" altLang="en-US" sz="32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t>
            </a:r>
            <a:r>
              <a:rPr kumimoji="0" lang="zh-TW" altLang="en-US" sz="3200" b="0"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rebuchet MS" panose="020B0603020202020204"/>
                <a:ea typeface="微軟正黑體" panose="020B0604030504040204" pitchFamily="34" charset="-120"/>
                <a:cs typeface="+mn-cs"/>
              </a:rPr>
              <a:t>悃悃款款</a:t>
            </a:r>
            <a:r>
              <a:rPr kumimoji="0" lang="zh-TW" altLang="en-US" sz="32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，則順矣。」</a:t>
            </a:r>
          </a:p>
          <a:p>
            <a:pPr marL="992188" marR="0" lvl="0" indent="-457200" algn="l" defTabSz="457200" rtl="0" eaLnBrk="1" fontAlgn="auto" latinLnBrk="0" hangingPunct="1">
              <a:lnSpc>
                <a:spcPct val="100000"/>
              </a:lnSpc>
              <a:spcBef>
                <a:spcPts val="1200"/>
              </a:spcBef>
              <a:spcAft>
                <a:spcPts val="0"/>
              </a:spcAft>
              <a:buClrTx/>
              <a:buSzPct val="70000"/>
              <a:buFont typeface="Wingdings" panose="05000000000000000000" pitchFamily="2" charset="2"/>
              <a:buChar char="u"/>
              <a:tabLst/>
              <a:defRPr/>
            </a:pPr>
            <a:r>
              <a:rPr kumimoji="0" lang="zh-TW" altLang="en-US" sz="32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強調孝順並不代表對錯誤視而不見，而應該用「敬」與「孝」的方式柔和地勸諫。</a:t>
            </a:r>
            <a:endParaRPr kumimoji="0" lang="en-US" altLang="zh-TW" sz="32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endParaRPr>
          </a:p>
        </p:txBody>
      </p:sp>
    </p:spTree>
    <p:extLst>
      <p:ext uri="{BB962C8B-B14F-4D97-AF65-F5344CB8AC3E}">
        <p14:creationId xmlns:p14="http://schemas.microsoft.com/office/powerpoint/2010/main" val="1301447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E3A8CD0-D618-4354-8FFB-0C61862CA054}"/>
              </a:ext>
            </a:extLst>
          </p:cNvPr>
          <p:cNvSpPr>
            <a:spLocks noGrp="1"/>
          </p:cNvSpPr>
          <p:nvPr>
            <p:ph type="sldNum" sz="quarter" idx="12"/>
          </p:nvPr>
        </p:nvSpPr>
        <p:spPr/>
        <p:txBody>
          <a:bodyPr/>
          <a:lstStyle/>
          <a:p>
            <a:fld id="{D00AFB9F-9A76-4833-BBFA-BFD914C38B6B}" type="slidenum">
              <a:rPr lang="zh-TW" altLang="en-US" smtClean="0"/>
              <a:t>13</a:t>
            </a:fld>
            <a:endParaRPr lang="zh-TW" altLang="en-US"/>
          </a:p>
        </p:txBody>
      </p:sp>
      <p:sp>
        <p:nvSpPr>
          <p:cNvPr id="3" name="矩形 2">
            <a:extLst>
              <a:ext uri="{FF2B5EF4-FFF2-40B4-BE49-F238E27FC236}">
                <a16:creationId xmlns:a16="http://schemas.microsoft.com/office/drawing/2014/main" id="{8106FDDC-4A05-4317-9991-E265F87B6D3C}"/>
              </a:ext>
            </a:extLst>
          </p:cNvPr>
          <p:cNvSpPr/>
          <p:nvPr/>
        </p:nvSpPr>
        <p:spPr>
          <a:xfrm>
            <a:off x="1219201" y="1343508"/>
            <a:ext cx="9578108" cy="4801314"/>
          </a:xfrm>
          <a:prstGeom prst="rect">
            <a:avLst/>
          </a:prstGeom>
        </p:spPr>
        <p:txBody>
          <a:bodyPr wrap="square">
            <a:spAutoFit/>
          </a:bodyPr>
          <a:lstStyle/>
          <a:p>
            <a:pPr lvl="0" defTabSz="457200">
              <a:spcBef>
                <a:spcPts val="1200"/>
              </a:spcBef>
              <a:buSzPct val="70000"/>
              <a:defRPr/>
            </a:pPr>
            <a:r>
              <a:rPr lang="zh-TW" altLang="en-US" sz="4000" dirty="0">
                <a:solidFill>
                  <a:prstClr val="black"/>
                </a:solidFill>
              </a:rPr>
              <a:t>煞有介事、引經據典，然而：</a:t>
            </a:r>
            <a:endParaRPr lang="en-US" altLang="zh-TW" sz="4000" dirty="0">
              <a:solidFill>
                <a:prstClr val="black"/>
              </a:solidFill>
            </a:endParaRPr>
          </a:p>
          <a:p>
            <a:pPr marL="895350" lvl="0" indent="-457200" defTabSz="457200">
              <a:spcBef>
                <a:spcPts val="1200"/>
              </a:spcBef>
              <a:buSzPct val="70000"/>
              <a:buFont typeface="Wingdings" panose="05000000000000000000" pitchFamily="2" charset="2"/>
              <a:buChar char="u"/>
              <a:defRPr/>
            </a:pPr>
            <a:r>
              <a:rPr lang="en-US" altLang="zh-TW" sz="3200" dirty="0">
                <a:solidFill>
                  <a:prstClr val="black"/>
                </a:solidFill>
              </a:rPr>
              <a:t>《</a:t>
            </a:r>
            <a:r>
              <a:rPr lang="zh-TW" altLang="en-US" sz="3200" dirty="0">
                <a:solidFill>
                  <a:prstClr val="black"/>
                </a:solidFill>
              </a:rPr>
              <a:t>孝經．諫諍章</a:t>
            </a:r>
            <a:r>
              <a:rPr lang="en-US" altLang="zh-TW" sz="3200" dirty="0">
                <a:solidFill>
                  <a:prstClr val="black"/>
                </a:solidFill>
              </a:rPr>
              <a:t>》</a:t>
            </a:r>
            <a:r>
              <a:rPr lang="zh-TW" altLang="en-US" sz="3200" dirty="0">
                <a:solidFill>
                  <a:prstClr val="black"/>
                </a:solidFill>
              </a:rPr>
              <a:t>是討論了這問題，但文字完全不是這樣。</a:t>
            </a:r>
            <a:endParaRPr lang="en-US" altLang="zh-TW" sz="3200" dirty="0">
              <a:solidFill>
                <a:prstClr val="black"/>
              </a:solidFill>
            </a:endParaRPr>
          </a:p>
          <a:p>
            <a:pPr marL="895350" lvl="0" indent="-457200" defTabSz="457200">
              <a:spcBef>
                <a:spcPts val="600"/>
              </a:spcBef>
              <a:buSzPct val="70000"/>
              <a:buFont typeface="Wingdings" panose="05000000000000000000" pitchFamily="2" charset="2"/>
              <a:buChar char="u"/>
              <a:defRPr/>
            </a:pPr>
            <a:r>
              <a:rPr lang="zh-TW" altLang="en-US" sz="3200" dirty="0">
                <a:solidFill>
                  <a:prstClr val="black"/>
                </a:solidFill>
              </a:rPr>
              <a:t>這段文字拼湊了</a:t>
            </a:r>
            <a:r>
              <a:rPr lang="en-US" altLang="zh-TW" sz="3200" dirty="0">
                <a:solidFill>
                  <a:prstClr val="black"/>
                </a:solidFill>
              </a:rPr>
              <a:t>《</a:t>
            </a:r>
            <a:r>
              <a:rPr lang="zh-TW" altLang="en-US" sz="3200" u="sng" dirty="0">
                <a:solidFill>
                  <a:prstClr val="black"/>
                </a:solidFill>
              </a:rPr>
              <a:t>孝經．紀孝行</a:t>
            </a:r>
            <a:r>
              <a:rPr lang="en-US" altLang="zh-TW" sz="3200" dirty="0">
                <a:solidFill>
                  <a:prstClr val="black"/>
                </a:solidFill>
              </a:rPr>
              <a:t>》</a:t>
            </a:r>
            <a:r>
              <a:rPr lang="zh-TW" altLang="en-US" sz="3200" dirty="0">
                <a:solidFill>
                  <a:prstClr val="black"/>
                </a:solidFill>
              </a:rPr>
              <a:t>、</a:t>
            </a:r>
            <a:r>
              <a:rPr lang="en-US" altLang="zh-TW" sz="3200" dirty="0">
                <a:solidFill>
                  <a:prstClr val="black"/>
                </a:solidFill>
              </a:rPr>
              <a:t>《</a:t>
            </a:r>
            <a:r>
              <a:rPr lang="zh-TW" altLang="en-US" sz="3200" dirty="0">
                <a:solidFill>
                  <a:prstClr val="black"/>
                </a:solidFill>
                <a:effectLst>
                  <a:outerShdw blurRad="38100" dist="38100" dir="2700000" algn="tl">
                    <a:srgbClr val="000000">
                      <a:alpha val="43137"/>
                    </a:srgbClr>
                  </a:outerShdw>
                </a:effectLst>
              </a:rPr>
              <a:t>禮記．內則</a:t>
            </a:r>
            <a:r>
              <a:rPr lang="en-US" altLang="zh-TW" sz="3200" dirty="0">
                <a:solidFill>
                  <a:prstClr val="black"/>
                </a:solidFill>
              </a:rPr>
              <a:t>》</a:t>
            </a:r>
            <a:r>
              <a:rPr lang="zh-TW" altLang="en-US" sz="3200" dirty="0">
                <a:solidFill>
                  <a:prstClr val="black"/>
                </a:solidFill>
              </a:rPr>
              <a:t>，再加上</a:t>
            </a:r>
            <a:r>
              <a:rPr lang="en-US" altLang="zh-TW" sz="3200" dirty="0">
                <a:solidFill>
                  <a:prstClr val="black"/>
                </a:solidFill>
              </a:rPr>
              <a:t>《</a:t>
            </a:r>
            <a:r>
              <a:rPr lang="zh-TW" altLang="en-US" sz="3200" u="sng" dirty="0">
                <a:solidFill>
                  <a:prstClr val="black"/>
                </a:solidFill>
                <a:effectLst>
                  <a:outerShdw blurRad="38100" dist="38100" dir="2700000" algn="tl">
                    <a:srgbClr val="000000">
                      <a:alpha val="43137"/>
                    </a:srgbClr>
                  </a:outerShdw>
                </a:effectLst>
              </a:rPr>
              <a:t>楚辭．卜居</a:t>
            </a:r>
            <a:r>
              <a:rPr lang="en-US" altLang="zh-TW" sz="3200" dirty="0">
                <a:solidFill>
                  <a:prstClr val="black"/>
                </a:solidFill>
              </a:rPr>
              <a:t>》</a:t>
            </a:r>
            <a:r>
              <a:rPr lang="zh-TW" altLang="en-US" sz="3200" dirty="0">
                <a:solidFill>
                  <a:prstClr val="black"/>
                </a:solidFill>
              </a:rPr>
              <a:t>而成。</a:t>
            </a:r>
            <a:endParaRPr lang="en-US" altLang="zh-TW" sz="3200" dirty="0">
              <a:solidFill>
                <a:prstClr val="black"/>
              </a:solidFill>
            </a:endParaRPr>
          </a:p>
          <a:p>
            <a:pPr lvl="0" defTabSz="457200">
              <a:spcBef>
                <a:spcPts val="1800"/>
              </a:spcBef>
              <a:buSzPct val="70000"/>
              <a:defRPr/>
            </a:pPr>
            <a:r>
              <a:rPr lang="zh-TW" altLang="en-US" sz="3600" dirty="0">
                <a:solidFill>
                  <a:prstClr val="black"/>
                </a:solidFill>
              </a:rPr>
              <a:t>那麼，除了批判生成式</a:t>
            </a:r>
            <a:r>
              <a:rPr lang="en-US" altLang="zh-TW" sz="3600" dirty="0">
                <a:solidFill>
                  <a:prstClr val="black"/>
                </a:solidFill>
              </a:rPr>
              <a:t>AI</a:t>
            </a:r>
            <a:r>
              <a:rPr lang="zh-TW" altLang="en-US" sz="3600" dirty="0">
                <a:solidFill>
                  <a:prstClr val="black"/>
                </a:solidFill>
              </a:rPr>
              <a:t>一本正經胡說八道之外，還能怎麼做？從而讓其缺陷成為我們可以運用的起點？</a:t>
            </a:r>
            <a:r>
              <a:rPr lang="en-US" altLang="zh-TW" sz="3600" dirty="0">
                <a:solidFill>
                  <a:prstClr val="black"/>
                </a:solidFill>
                <a:sym typeface="Wingdings" panose="05000000000000000000" pitchFamily="2" charset="2"/>
              </a:rPr>
              <a:t> </a:t>
            </a:r>
            <a:r>
              <a:rPr lang="zh-TW" altLang="en-US" sz="3600" dirty="0">
                <a:solidFill>
                  <a:prstClr val="black"/>
                </a:solidFill>
                <a:sym typeface="Wingdings" panose="05000000000000000000" pitchFamily="2" charset="2"/>
              </a:rPr>
              <a:t>史源學的訓練</a:t>
            </a:r>
            <a:endParaRPr lang="en-US" altLang="zh-TW" sz="3600" dirty="0">
              <a:solidFill>
                <a:prstClr val="black"/>
              </a:solidFill>
            </a:endParaRPr>
          </a:p>
        </p:txBody>
      </p:sp>
    </p:spTree>
    <p:extLst>
      <p:ext uri="{BB962C8B-B14F-4D97-AF65-F5344CB8AC3E}">
        <p14:creationId xmlns:p14="http://schemas.microsoft.com/office/powerpoint/2010/main" val="445730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22B74857-710E-4904-AE16-A2E06CBEA654}"/>
              </a:ext>
            </a:extLst>
          </p:cNvPr>
          <p:cNvSpPr>
            <a:spLocks noGrp="1"/>
          </p:cNvSpPr>
          <p:nvPr>
            <p:ph type="sldNum" sz="quarter" idx="12"/>
          </p:nvPr>
        </p:nvSpPr>
        <p:spPr/>
        <p:txBody>
          <a:bodyPr/>
          <a:lstStyle/>
          <a:p>
            <a:fld id="{D00AFB9F-9A76-4833-BBFA-BFD914C38B6B}" type="slidenum">
              <a:rPr lang="zh-TW" altLang="en-US" smtClean="0"/>
              <a:t>14</a:t>
            </a:fld>
            <a:endParaRPr lang="zh-TW" altLang="en-US"/>
          </a:p>
        </p:txBody>
      </p:sp>
      <p:sp>
        <p:nvSpPr>
          <p:cNvPr id="3" name="矩形 2">
            <a:extLst>
              <a:ext uri="{FF2B5EF4-FFF2-40B4-BE49-F238E27FC236}">
                <a16:creationId xmlns:a16="http://schemas.microsoft.com/office/drawing/2014/main" id="{0A6877EA-AA56-4232-9B43-60FE4F15E3F7}"/>
              </a:ext>
            </a:extLst>
          </p:cNvPr>
          <p:cNvSpPr/>
          <p:nvPr/>
        </p:nvSpPr>
        <p:spPr>
          <a:xfrm>
            <a:off x="2385652" y="2791845"/>
            <a:ext cx="7109639" cy="923330"/>
          </a:xfrm>
          <a:prstGeom prst="rect">
            <a:avLst/>
          </a:prstGeom>
        </p:spPr>
        <p:txBody>
          <a:bodyPr wrap="none">
            <a:spAutoFit/>
          </a:bodyPr>
          <a:lstStyle/>
          <a:p>
            <a:r>
              <a:rPr lang="zh-TW" altLang="en-US" sz="5400" dirty="0"/>
              <a:t>回歸基本面的幾點省思</a:t>
            </a:r>
          </a:p>
        </p:txBody>
      </p:sp>
    </p:spTree>
    <p:extLst>
      <p:ext uri="{BB962C8B-B14F-4D97-AF65-F5344CB8AC3E}">
        <p14:creationId xmlns:p14="http://schemas.microsoft.com/office/powerpoint/2010/main" val="2216401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D27D205-3178-4230-9E92-21B4EDE716BB}"/>
              </a:ext>
            </a:extLst>
          </p:cNvPr>
          <p:cNvSpPr>
            <a:spLocks noGrp="1"/>
          </p:cNvSpPr>
          <p:nvPr>
            <p:ph type="sldNum" sz="quarter" idx="12"/>
          </p:nvPr>
        </p:nvSpPr>
        <p:spPr/>
        <p:txBody>
          <a:bodyPr/>
          <a:lstStyle/>
          <a:p>
            <a:fld id="{D00AFB9F-9A76-4833-BBFA-BFD914C38B6B}" type="slidenum">
              <a:rPr lang="zh-TW" altLang="en-US" smtClean="0"/>
              <a:t>15</a:t>
            </a:fld>
            <a:endParaRPr lang="zh-TW" altLang="en-US"/>
          </a:p>
        </p:txBody>
      </p:sp>
      <p:sp>
        <p:nvSpPr>
          <p:cNvPr id="3" name="矩形 2">
            <a:extLst>
              <a:ext uri="{FF2B5EF4-FFF2-40B4-BE49-F238E27FC236}">
                <a16:creationId xmlns:a16="http://schemas.microsoft.com/office/drawing/2014/main" id="{DCCC3FB1-437B-4DF3-892A-17A44BFFE1D1}"/>
              </a:ext>
            </a:extLst>
          </p:cNvPr>
          <p:cNvSpPr/>
          <p:nvPr/>
        </p:nvSpPr>
        <p:spPr>
          <a:xfrm>
            <a:off x="894783" y="888106"/>
            <a:ext cx="10812545" cy="5232202"/>
          </a:xfrm>
          <a:prstGeom prst="rect">
            <a:avLst/>
          </a:prstGeom>
        </p:spPr>
        <p:txBody>
          <a:bodyPr wrap="square">
            <a:spAutoFit/>
          </a:bodyPr>
          <a:lstStyle/>
          <a:p>
            <a:pPr>
              <a:spcBef>
                <a:spcPts val="600"/>
              </a:spcBef>
              <a:spcAft>
                <a:spcPts val="600"/>
              </a:spcAft>
            </a:pPr>
            <a:r>
              <a:rPr lang="en-US" altLang="zh-TW" sz="4400" dirty="0"/>
              <a:t>AI</a:t>
            </a:r>
            <a:r>
              <a:rPr lang="zh-TW" altLang="en-US" sz="4400" dirty="0"/>
              <a:t>技術與歷史研究的基本衝突：</a:t>
            </a:r>
            <a:endParaRPr lang="en-US" altLang="zh-TW" sz="4400" dirty="0"/>
          </a:p>
          <a:p>
            <a:pPr>
              <a:spcBef>
                <a:spcPts val="600"/>
              </a:spcBef>
              <a:spcAft>
                <a:spcPts val="600"/>
              </a:spcAft>
            </a:pPr>
            <a:r>
              <a:rPr lang="en-US" altLang="zh-TW" sz="4000" dirty="0"/>
              <a:t>1. </a:t>
            </a:r>
            <a:r>
              <a:rPr lang="zh-TW" altLang="en-US" sz="3600" dirty="0"/>
              <a:t>脈絡化理解（運算）能力的匱乏：</a:t>
            </a:r>
            <a:endParaRPr lang="en-US" altLang="zh-TW" sz="3600" dirty="0"/>
          </a:p>
          <a:p>
            <a:pPr marL="1074738" indent="-571500">
              <a:spcBef>
                <a:spcPts val="600"/>
              </a:spcBef>
              <a:spcAft>
                <a:spcPts val="600"/>
              </a:spcAft>
              <a:buFont typeface="Wingdings" panose="05000000000000000000" pitchFamily="2" charset="2"/>
              <a:buChar char="Ø"/>
            </a:pPr>
            <a:r>
              <a:rPr lang="en-US" altLang="zh-TW" sz="3200" dirty="0"/>
              <a:t>terms as historically and intertextually embedded conceptions</a:t>
            </a:r>
          </a:p>
          <a:p>
            <a:pPr marL="1074738" indent="-571500">
              <a:spcBef>
                <a:spcPts val="600"/>
              </a:spcBef>
              <a:spcAft>
                <a:spcPts val="600"/>
              </a:spcAft>
              <a:buFont typeface="Wingdings" panose="05000000000000000000" pitchFamily="2" charset="2"/>
              <a:buChar char="Ø"/>
            </a:pPr>
            <a:r>
              <a:rPr lang="en-US" altLang="zh-TW" sz="3200" dirty="0"/>
              <a:t>cluster of conceptions</a:t>
            </a:r>
          </a:p>
          <a:p>
            <a:pPr>
              <a:spcBef>
                <a:spcPts val="600"/>
              </a:spcBef>
              <a:spcAft>
                <a:spcPts val="600"/>
              </a:spcAft>
            </a:pPr>
            <a:r>
              <a:rPr lang="en-US" altLang="zh-TW" sz="4000" dirty="0"/>
              <a:t>2. </a:t>
            </a:r>
            <a:r>
              <a:rPr lang="zh-TW" altLang="en-US" sz="3600" dirty="0"/>
              <a:t>大數據運算與見微知著本領的悖反：</a:t>
            </a:r>
            <a:endParaRPr lang="en-US" altLang="zh-TW" sz="3600" dirty="0"/>
          </a:p>
          <a:p>
            <a:pPr marL="1074738" indent="-571500">
              <a:spcBef>
                <a:spcPts val="600"/>
              </a:spcBef>
              <a:spcAft>
                <a:spcPts val="600"/>
              </a:spcAft>
              <a:buFont typeface="Wingdings" panose="05000000000000000000" pitchFamily="2" charset="2"/>
              <a:buChar char="Ø"/>
              <a:tabLst>
                <a:tab pos="1074738" algn="l"/>
              </a:tabLst>
            </a:pPr>
            <a:r>
              <a:rPr lang="en-US" altLang="zh-TW" sz="3200" dirty="0"/>
              <a:t>beginning of historical change in unnoticeable creases or cracks</a:t>
            </a:r>
            <a:endParaRPr lang="zh-TW" altLang="en-US" sz="3200" dirty="0"/>
          </a:p>
        </p:txBody>
      </p:sp>
    </p:spTree>
    <p:extLst>
      <p:ext uri="{BB962C8B-B14F-4D97-AF65-F5344CB8AC3E}">
        <p14:creationId xmlns:p14="http://schemas.microsoft.com/office/powerpoint/2010/main" val="1860858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ED30CDB0-26AB-4367-9767-759332979245}"/>
              </a:ext>
            </a:extLst>
          </p:cNvPr>
          <p:cNvSpPr>
            <a:spLocks noGrp="1"/>
          </p:cNvSpPr>
          <p:nvPr>
            <p:ph type="sldNum" sz="quarter" idx="12"/>
          </p:nvPr>
        </p:nvSpPr>
        <p:spPr/>
        <p:txBody>
          <a:bodyPr/>
          <a:lstStyle/>
          <a:p>
            <a:fld id="{D00AFB9F-9A76-4833-BBFA-BFD914C38B6B}" type="slidenum">
              <a:rPr lang="zh-TW" altLang="en-US" smtClean="0"/>
              <a:t>16</a:t>
            </a:fld>
            <a:endParaRPr lang="zh-TW" altLang="en-US"/>
          </a:p>
        </p:txBody>
      </p:sp>
      <p:sp>
        <p:nvSpPr>
          <p:cNvPr id="3" name="矩形 2">
            <a:extLst>
              <a:ext uri="{FF2B5EF4-FFF2-40B4-BE49-F238E27FC236}">
                <a16:creationId xmlns:a16="http://schemas.microsoft.com/office/drawing/2014/main" id="{EA4E8AE9-B34D-4C71-9F9D-6421FD3225B0}"/>
              </a:ext>
            </a:extLst>
          </p:cNvPr>
          <p:cNvSpPr/>
          <p:nvPr/>
        </p:nvSpPr>
        <p:spPr>
          <a:xfrm>
            <a:off x="1196662" y="1205314"/>
            <a:ext cx="9840794" cy="5216813"/>
          </a:xfrm>
          <a:prstGeom prst="rect">
            <a:avLst/>
          </a:prstGeom>
        </p:spPr>
        <p:txBody>
          <a:bodyPr wrap="square">
            <a:spAutoFit/>
          </a:bodyPr>
          <a:lstStyle/>
          <a:p>
            <a:r>
              <a:rPr lang="en-US" altLang="zh-TW" sz="4800" dirty="0"/>
              <a:t>AI</a:t>
            </a:r>
            <a:r>
              <a:rPr lang="zh-TW" altLang="en-US" sz="4800" dirty="0"/>
              <a:t>技術在人文教育與研究中的角色</a:t>
            </a:r>
            <a:endParaRPr lang="en-US" altLang="zh-TW" sz="4800" dirty="0"/>
          </a:p>
          <a:p>
            <a:pPr marL="742950" indent="-742950">
              <a:spcBef>
                <a:spcPts val="1200"/>
              </a:spcBef>
              <a:buAutoNum type="arabicPeriod"/>
            </a:pPr>
            <a:r>
              <a:rPr lang="zh-TW" altLang="en-US" sz="4000" dirty="0"/>
              <a:t>正面的運用：</a:t>
            </a:r>
            <a:endParaRPr lang="en-US" altLang="zh-TW" sz="4000" dirty="0"/>
          </a:p>
          <a:p>
            <a:r>
              <a:rPr lang="zh-TW" altLang="en-US" sz="4000" dirty="0">
                <a:sym typeface="Wingdings" panose="05000000000000000000" pitchFamily="2" charset="2"/>
              </a:rPr>
              <a:t>　</a:t>
            </a:r>
            <a:r>
              <a:rPr lang="zh-TW" altLang="en-US" sz="3200" dirty="0">
                <a:sym typeface="Wingdings" panose="05000000000000000000" pitchFamily="2" charset="2"/>
              </a:rPr>
              <a:t>（須注意平庸化的問題、基本功仍是關鍵</a:t>
            </a:r>
            <a:r>
              <a:rPr lang="zh-TW" altLang="en-US" sz="3200" dirty="0"/>
              <a:t>）</a:t>
            </a:r>
            <a:endParaRPr lang="en-US" altLang="zh-TW" sz="3200" dirty="0"/>
          </a:p>
          <a:p>
            <a:pPr marL="1074738" indent="-571500">
              <a:spcBef>
                <a:spcPts val="600"/>
              </a:spcBef>
              <a:buFont typeface="Wingdings" panose="05000000000000000000" pitchFamily="2" charset="2"/>
              <a:buChar char="Ø"/>
            </a:pPr>
            <a:r>
              <a:rPr lang="zh-TW" altLang="en-US" sz="4000" dirty="0"/>
              <a:t>發想的建議</a:t>
            </a:r>
            <a:endParaRPr lang="en-US" altLang="zh-TW" sz="4000" dirty="0"/>
          </a:p>
          <a:p>
            <a:pPr marL="1074738" indent="-571500">
              <a:spcBef>
                <a:spcPts val="600"/>
              </a:spcBef>
              <a:buFont typeface="Wingdings" panose="05000000000000000000" pitchFamily="2" charset="2"/>
              <a:buChar char="Ø"/>
            </a:pPr>
            <a:r>
              <a:rPr lang="zh-TW" altLang="en-US" sz="4000" dirty="0"/>
              <a:t>修潤的協助</a:t>
            </a:r>
            <a:endParaRPr lang="en-US" altLang="zh-TW" sz="4000" dirty="0"/>
          </a:p>
          <a:p>
            <a:pPr>
              <a:spcBef>
                <a:spcPts val="1200"/>
              </a:spcBef>
            </a:pPr>
            <a:r>
              <a:rPr lang="en-US" altLang="zh-TW" sz="4000" dirty="0"/>
              <a:t>2.</a:t>
            </a:r>
            <a:r>
              <a:rPr lang="zh-TW" altLang="en-US" sz="4000" dirty="0"/>
              <a:t> 負面的運用：</a:t>
            </a:r>
            <a:endParaRPr lang="en-US" altLang="zh-TW" sz="4000" dirty="0"/>
          </a:p>
          <a:p>
            <a:pPr marL="1074738" indent="-571500">
              <a:spcBef>
                <a:spcPts val="600"/>
              </a:spcBef>
              <a:buFont typeface="Wingdings" panose="05000000000000000000" pitchFamily="2" charset="2"/>
              <a:buChar char="Ø"/>
            </a:pPr>
            <a:r>
              <a:rPr lang="zh-TW" altLang="en-US" sz="4000" dirty="0"/>
              <a:t>糾謬的訓練</a:t>
            </a:r>
            <a:endParaRPr lang="en-US" altLang="zh-TW" sz="4000" dirty="0"/>
          </a:p>
        </p:txBody>
      </p:sp>
    </p:spTree>
    <p:extLst>
      <p:ext uri="{BB962C8B-B14F-4D97-AF65-F5344CB8AC3E}">
        <p14:creationId xmlns:p14="http://schemas.microsoft.com/office/powerpoint/2010/main" val="2185873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0E76A7C-E390-4EDF-A786-6EA7632D63B7}"/>
              </a:ext>
            </a:extLst>
          </p:cNvPr>
          <p:cNvSpPr>
            <a:spLocks noGrp="1"/>
          </p:cNvSpPr>
          <p:nvPr>
            <p:ph type="sldNum" sz="quarter" idx="12"/>
          </p:nvPr>
        </p:nvSpPr>
        <p:spPr/>
        <p:txBody>
          <a:bodyPr/>
          <a:lstStyle/>
          <a:p>
            <a:fld id="{D00AFB9F-9A76-4833-BBFA-BFD914C38B6B}" type="slidenum">
              <a:rPr lang="zh-TW" altLang="en-US" smtClean="0"/>
              <a:t>17</a:t>
            </a:fld>
            <a:endParaRPr lang="zh-TW" altLang="en-US"/>
          </a:p>
        </p:txBody>
      </p:sp>
      <p:sp>
        <p:nvSpPr>
          <p:cNvPr id="3" name="矩形 2">
            <a:extLst>
              <a:ext uri="{FF2B5EF4-FFF2-40B4-BE49-F238E27FC236}">
                <a16:creationId xmlns:a16="http://schemas.microsoft.com/office/drawing/2014/main" id="{26DAC93A-7CB5-429D-8D16-610BA721D96F}"/>
              </a:ext>
            </a:extLst>
          </p:cNvPr>
          <p:cNvSpPr/>
          <p:nvPr/>
        </p:nvSpPr>
        <p:spPr>
          <a:xfrm>
            <a:off x="1246910" y="893790"/>
            <a:ext cx="9596582" cy="5524589"/>
          </a:xfrm>
          <a:prstGeom prst="rect">
            <a:avLst/>
          </a:prstGeom>
        </p:spPr>
        <p:txBody>
          <a:bodyPr wrap="square">
            <a:spAutoFit/>
          </a:bodyPr>
          <a:lstStyle/>
          <a:p>
            <a:r>
              <a:rPr lang="zh-TW" altLang="en-US" sz="4400" dirty="0"/>
              <a:t>建構人文</a:t>
            </a:r>
            <a:r>
              <a:rPr lang="en-US" altLang="zh-TW" sz="4400" dirty="0"/>
              <a:t>AI</a:t>
            </a:r>
            <a:r>
              <a:rPr lang="zh-TW" altLang="en-US" sz="4400" dirty="0"/>
              <a:t>的未來</a:t>
            </a:r>
            <a:endParaRPr lang="en-US" altLang="zh-TW" sz="4400" dirty="0"/>
          </a:p>
          <a:p>
            <a:pPr marL="685800" indent="-685800">
              <a:spcBef>
                <a:spcPts val="1200"/>
              </a:spcBef>
              <a:spcAft>
                <a:spcPts val="600"/>
              </a:spcAft>
              <a:buFont typeface="Wingdings" panose="05000000000000000000" pitchFamily="2" charset="2"/>
              <a:buChar char="Ø"/>
            </a:pPr>
            <a:r>
              <a:rPr lang="zh-TW" altLang="en-US" sz="3200" dirty="0"/>
              <a:t>語料的豐富性</a:t>
            </a:r>
            <a:endParaRPr lang="en-US" altLang="zh-TW" sz="3200" dirty="0"/>
          </a:p>
          <a:p>
            <a:pPr marL="685800" indent="-685800">
              <a:spcBef>
                <a:spcPts val="600"/>
              </a:spcBef>
              <a:spcAft>
                <a:spcPts val="600"/>
              </a:spcAft>
              <a:buFont typeface="Wingdings" panose="05000000000000000000" pitchFamily="2" charset="2"/>
              <a:buChar char="Ø"/>
            </a:pPr>
            <a:r>
              <a:rPr lang="zh-TW" altLang="en-US" sz="3200" dirty="0"/>
              <a:t>資料的正確性</a:t>
            </a:r>
            <a:endParaRPr lang="en-US" altLang="zh-TW" sz="3200" dirty="0"/>
          </a:p>
          <a:p>
            <a:pPr marL="685800" indent="-685800">
              <a:spcBef>
                <a:spcPts val="600"/>
              </a:spcBef>
              <a:spcAft>
                <a:spcPts val="600"/>
              </a:spcAft>
              <a:buFont typeface="Wingdings" panose="05000000000000000000" pitchFamily="2" charset="2"/>
              <a:buChar char="Ø"/>
            </a:pPr>
            <a:r>
              <a:rPr lang="zh-TW" altLang="en-US" sz="3200" dirty="0"/>
              <a:t>訓練時的判斷與糾謬（專家的參與）</a:t>
            </a:r>
            <a:endParaRPr lang="en-US" altLang="zh-TW" sz="3200" dirty="0"/>
          </a:p>
          <a:p>
            <a:pPr marL="1347788" indent="-571500">
              <a:spcAft>
                <a:spcPts val="600"/>
              </a:spcAft>
              <a:buFont typeface="Wingdings" panose="05000000000000000000" pitchFamily="2" charset="2"/>
              <a:buChar char="l"/>
            </a:pPr>
            <a:r>
              <a:rPr lang="zh-TW" altLang="en-US" sz="2800" dirty="0"/>
              <a:t>例：是偏見還是多樣的見解？「假」文獻怎麼納入？</a:t>
            </a:r>
            <a:endParaRPr lang="en-US" altLang="zh-TW" sz="2800" dirty="0"/>
          </a:p>
          <a:p>
            <a:pPr marL="685800" indent="-685800">
              <a:spcBef>
                <a:spcPts val="600"/>
              </a:spcBef>
              <a:spcAft>
                <a:spcPts val="600"/>
              </a:spcAft>
              <a:buFont typeface="Wingdings" panose="05000000000000000000" pitchFamily="2" charset="2"/>
              <a:buChar char="Ø"/>
            </a:pPr>
            <a:r>
              <a:rPr lang="zh-TW" altLang="en-US" sz="3200" dirty="0"/>
              <a:t>推理運算：在創生與嚴謹間的平衡</a:t>
            </a:r>
            <a:endParaRPr lang="en-US" altLang="zh-TW" sz="3200" dirty="0"/>
          </a:p>
          <a:p>
            <a:pPr marL="1347788" indent="-571500">
              <a:spcAft>
                <a:spcPts val="600"/>
              </a:spcAft>
              <a:buFont typeface="Wingdings" panose="05000000000000000000" pitchFamily="2" charset="2"/>
              <a:buChar char="l"/>
            </a:pPr>
            <a:r>
              <a:rPr lang="zh-TW" altLang="en-US" sz="2800" dirty="0"/>
              <a:t>能否「知之為知之，不知為不知」？</a:t>
            </a:r>
            <a:endParaRPr lang="en-US" altLang="zh-TW" sz="2800" dirty="0"/>
          </a:p>
          <a:p>
            <a:pPr marL="1347788" indent="-571500">
              <a:spcAft>
                <a:spcPts val="600"/>
              </a:spcAft>
              <a:buFont typeface="Wingdings" panose="05000000000000000000" pitchFamily="2" charset="2"/>
              <a:buChar char="l"/>
            </a:pPr>
            <a:r>
              <a:rPr lang="zh-TW" altLang="en-US" sz="2800" dirty="0"/>
              <a:t>更進一步來說，</a:t>
            </a:r>
            <a:r>
              <a:rPr lang="en-US" altLang="zh-TW" sz="2800" dirty="0"/>
              <a:t>Chain of thought</a:t>
            </a:r>
            <a:r>
              <a:rPr lang="zh-TW" altLang="en-US" sz="2800" dirty="0"/>
              <a:t> 是個解方嗎？</a:t>
            </a:r>
            <a:endParaRPr lang="en-US" altLang="zh-TW" sz="2800" dirty="0"/>
          </a:p>
          <a:p>
            <a:pPr marL="685800" indent="-685800">
              <a:spcBef>
                <a:spcPts val="600"/>
              </a:spcBef>
              <a:spcAft>
                <a:spcPts val="600"/>
              </a:spcAft>
              <a:buFont typeface="Wingdings" panose="05000000000000000000" pitchFamily="2" charset="2"/>
              <a:buChar char="Ø"/>
            </a:pPr>
            <a:r>
              <a:rPr lang="zh-TW" altLang="en-US" sz="3200" dirty="0"/>
              <a:t>授權的處理</a:t>
            </a:r>
          </a:p>
        </p:txBody>
      </p:sp>
    </p:spTree>
    <p:extLst>
      <p:ext uri="{BB962C8B-B14F-4D97-AF65-F5344CB8AC3E}">
        <p14:creationId xmlns:p14="http://schemas.microsoft.com/office/powerpoint/2010/main" val="3097572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566AE9BF-F794-4072-9B56-2A4BDE53CD39}"/>
              </a:ext>
            </a:extLst>
          </p:cNvPr>
          <p:cNvSpPr>
            <a:spLocks noGrp="1"/>
          </p:cNvSpPr>
          <p:nvPr>
            <p:ph type="sldNum" sz="quarter" idx="12"/>
          </p:nvPr>
        </p:nvSpPr>
        <p:spPr/>
        <p:txBody>
          <a:bodyPr/>
          <a:lstStyle/>
          <a:p>
            <a:fld id="{D00AFB9F-9A76-4833-BBFA-BFD914C38B6B}" type="slidenum">
              <a:rPr lang="zh-TW" altLang="en-US" smtClean="0"/>
              <a:t>18</a:t>
            </a:fld>
            <a:endParaRPr lang="zh-TW" altLang="en-US"/>
          </a:p>
        </p:txBody>
      </p:sp>
      <p:sp>
        <p:nvSpPr>
          <p:cNvPr id="3" name="矩形 2">
            <a:extLst>
              <a:ext uri="{FF2B5EF4-FFF2-40B4-BE49-F238E27FC236}">
                <a16:creationId xmlns:a16="http://schemas.microsoft.com/office/drawing/2014/main" id="{70C7E600-7789-4678-B1D8-E9D6C14E8CE7}"/>
              </a:ext>
            </a:extLst>
          </p:cNvPr>
          <p:cNvSpPr/>
          <p:nvPr/>
        </p:nvSpPr>
        <p:spPr>
          <a:xfrm>
            <a:off x="4159678" y="2422298"/>
            <a:ext cx="2954655" cy="1908215"/>
          </a:xfrm>
          <a:prstGeom prst="rect">
            <a:avLst/>
          </a:prstGeom>
        </p:spPr>
        <p:txBody>
          <a:bodyPr wrap="none">
            <a:spAutoFit/>
          </a:bodyPr>
          <a:lstStyle/>
          <a:p>
            <a:pPr algn="ctr">
              <a:spcBef>
                <a:spcPts val="1200"/>
              </a:spcBef>
            </a:pPr>
            <a:r>
              <a:rPr lang="zh-TW" altLang="en-US" sz="5400" dirty="0"/>
              <a:t>敬請指教</a:t>
            </a:r>
            <a:endParaRPr lang="en-US" altLang="zh-TW" sz="5400" dirty="0"/>
          </a:p>
          <a:p>
            <a:pPr algn="ctr">
              <a:spcBef>
                <a:spcPts val="1200"/>
              </a:spcBef>
            </a:pPr>
            <a:r>
              <a:rPr lang="zh-TW" altLang="en-US" sz="5400" dirty="0"/>
              <a:t>謝謝！</a:t>
            </a:r>
          </a:p>
        </p:txBody>
      </p:sp>
    </p:spTree>
    <p:extLst>
      <p:ext uri="{BB962C8B-B14F-4D97-AF65-F5344CB8AC3E}">
        <p14:creationId xmlns:p14="http://schemas.microsoft.com/office/powerpoint/2010/main" val="3321931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a:extLst>
              <a:ext uri="{FF2B5EF4-FFF2-40B4-BE49-F238E27FC236}">
                <a16:creationId xmlns:a16="http://schemas.microsoft.com/office/drawing/2014/main" id="{64D19854-C103-4350-8AFB-33E8E009B8B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0AFB9F-9A76-4833-BBFA-BFD914C38B6B}" type="slidenum">
              <a:rPr kumimoji="0" lang="zh-TW" altLang="en-US" sz="900" b="0" i="0" u="none" strike="noStrike" kern="1200" cap="none" spc="0" normalizeH="0" baseline="0" noProof="0" smtClean="0">
                <a:ln>
                  <a:noFill/>
                </a:ln>
                <a:solidFill>
                  <a:srgbClr val="90C226"/>
                </a:solidFill>
                <a:effectLst/>
                <a:uLnTx/>
                <a:uFillTx/>
                <a:latin typeface="Trebuchet MS" panose="020B0603020202020204"/>
                <a:ea typeface="微軟正黑體" panose="020B0604030504040204" pitchFamily="34"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zh-TW" altLang="en-US" sz="900" b="0" i="0" u="none" strike="noStrike" kern="1200" cap="none" spc="0" normalizeH="0" baseline="0" noProof="0">
              <a:ln>
                <a:noFill/>
              </a:ln>
              <a:solidFill>
                <a:srgbClr val="90C226"/>
              </a:solidFill>
              <a:effectLst/>
              <a:uLnTx/>
              <a:uFillTx/>
              <a:latin typeface="Trebuchet MS" panose="020B0603020202020204"/>
              <a:ea typeface="微軟正黑體" panose="020B0604030504040204" pitchFamily="34" charset="-120"/>
              <a:cs typeface="+mn-cs"/>
            </a:endParaRPr>
          </a:p>
        </p:txBody>
      </p:sp>
      <p:sp>
        <p:nvSpPr>
          <p:cNvPr id="4" name="矩形 3">
            <a:extLst>
              <a:ext uri="{FF2B5EF4-FFF2-40B4-BE49-F238E27FC236}">
                <a16:creationId xmlns:a16="http://schemas.microsoft.com/office/drawing/2014/main" id="{B5A33C74-AD7A-4A79-AD6A-D1C1CD1F3FDB}"/>
              </a:ext>
            </a:extLst>
          </p:cNvPr>
          <p:cNvSpPr/>
          <p:nvPr/>
        </p:nvSpPr>
        <p:spPr>
          <a:xfrm>
            <a:off x="711201" y="766732"/>
            <a:ext cx="10797308" cy="5386090"/>
          </a:xfrm>
          <a:prstGeom prst="rect">
            <a:avLst/>
          </a:prstGeom>
        </p:spPr>
        <p:txBody>
          <a:bodyPr wrap="square">
            <a:spAutoFit/>
          </a:bodyPr>
          <a:lstStyle/>
          <a:p>
            <a:pPr marL="0" marR="0" lvl="0" indent="0" algn="l" defTabSz="457200" rtl="0" eaLnBrk="1" fontAlgn="auto" latinLnBrk="0" hangingPunct="1">
              <a:lnSpc>
                <a:spcPct val="100000"/>
              </a:lnSpc>
              <a:spcBef>
                <a:spcPts val="1200"/>
              </a:spcBef>
              <a:spcAft>
                <a:spcPts val="1200"/>
              </a:spcAft>
              <a:buClrTx/>
              <a:buSzTx/>
              <a:buFontTx/>
              <a:buNone/>
              <a:tabLst/>
              <a:defRPr/>
            </a:pPr>
            <a:r>
              <a:rPr kumimoji="0" lang="zh-TW" altLang="en-US" sz="3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總共開了三門課</a:t>
            </a:r>
            <a:r>
              <a:rPr kumimoji="0" lang="zh-TW" altLang="en-US" sz="3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sym typeface="Wingdings" panose="05000000000000000000" pitchFamily="2" charset="2"/>
              </a:rPr>
              <a:t>：</a:t>
            </a:r>
            <a:endParaRPr kumimoji="0" lang="en-US" altLang="zh-TW" sz="3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endParaRPr>
          </a:p>
          <a:p>
            <a:pPr marL="342900" marR="0" lvl="0" indent="-342900" algn="l" defTabSz="457200" rtl="0" eaLnBrk="1" fontAlgn="auto" latinLnBrk="0" hangingPunct="1">
              <a:lnSpc>
                <a:spcPct val="100000"/>
              </a:lnSpc>
              <a:spcBef>
                <a:spcPts val="1200"/>
              </a:spcBef>
              <a:spcAft>
                <a:spcPts val="1200"/>
              </a:spcAft>
              <a:buClrTx/>
              <a:buSzTx/>
              <a:buFontTx/>
              <a:buAutoNum type="arabicPeriod"/>
              <a:tabLst/>
              <a:defRPr/>
            </a:pPr>
            <a:r>
              <a:rPr lang="zh-TW" altLang="en-US" sz="2800" b="1" dirty="0">
                <a:solidFill>
                  <a:prstClr val="black"/>
                </a:solidFill>
                <a:latin typeface="Trebuchet MS" panose="020B0603020202020204"/>
                <a:ea typeface="微軟正黑體" panose="020B0604030504040204" pitchFamily="34" charset="-120"/>
              </a:rPr>
              <a:t> </a:t>
            </a:r>
            <a:r>
              <a:rPr kumimoji="0" lang="zh-TW" altLang="en-US"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人文、社會與</a:t>
            </a:r>
            <a:r>
              <a:rPr kumimoji="0" lang="en-US" altLang="zh-TW"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AI(</a:t>
            </a:r>
            <a:r>
              <a:rPr kumimoji="0" lang="zh-TW" altLang="en-US"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一</a:t>
            </a:r>
            <a:r>
              <a:rPr kumimoji="0" lang="en-US" altLang="zh-TW"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t>
            </a:r>
            <a:r>
              <a:rPr kumimoji="0" lang="zh-TW" altLang="en-US"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t>
            </a:r>
            <a:r>
              <a:rPr kumimoji="0" lang="en-US" altLang="zh-TW"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11201(2023.9-10.)</a:t>
            </a:r>
            <a:r>
              <a:rPr kumimoji="0" lang="zh-TW" altLang="en-US"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人社院選修課，微課程</a:t>
            </a:r>
            <a:endParaRPr kumimoji="0" lang="en-US" altLang="zh-TW"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endParaRPr>
          </a:p>
          <a:p>
            <a:pPr marL="914400" marR="0" lvl="1" indent="-457200" algn="l" defTabSz="457200" rtl="0" eaLnBrk="1" fontAlgn="auto" latinLnBrk="0" hangingPunct="1">
              <a:lnSpc>
                <a:spcPct val="100000"/>
              </a:lnSpc>
              <a:spcBef>
                <a:spcPts val="1200"/>
              </a:spcBef>
              <a:spcAft>
                <a:spcPts val="1200"/>
              </a:spcAft>
              <a:buClrTx/>
              <a:buSzTx/>
              <a:buFont typeface="Wingdings" panose="05000000000000000000" pitchFamily="2" charset="2"/>
              <a:buChar char="Ø"/>
              <a:tabLst/>
              <a:defRPr/>
            </a:pPr>
            <a:r>
              <a:rPr kumimoji="0" lang="zh-TW" altLang="en-US" sz="2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理念：必須了解基本原理和技術</a:t>
            </a:r>
            <a:endParaRPr kumimoji="0" lang="en-US" altLang="zh-TW" sz="2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endParaRPr>
          </a:p>
          <a:p>
            <a:pPr marL="342900" marR="0" lvl="0" indent="-342900" algn="l" defTabSz="457200" rtl="0" eaLnBrk="1" fontAlgn="auto" latinLnBrk="0" hangingPunct="1">
              <a:lnSpc>
                <a:spcPct val="100000"/>
              </a:lnSpc>
              <a:spcBef>
                <a:spcPts val="1200"/>
              </a:spcBef>
              <a:spcAft>
                <a:spcPts val="1200"/>
              </a:spcAft>
              <a:buClrTx/>
              <a:buSzTx/>
              <a:buFontTx/>
              <a:buAutoNum type="arabicPeriod"/>
              <a:tabLst/>
              <a:defRPr/>
            </a:pPr>
            <a:r>
              <a:rPr kumimoji="0" lang="zh-TW" altLang="en-US"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 生成式</a:t>
            </a:r>
            <a:r>
              <a:rPr kumimoji="0" lang="en-US" altLang="zh-TW"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AI</a:t>
            </a:r>
            <a:r>
              <a:rPr kumimoji="0" lang="zh-TW" altLang="en-US"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指令與歷史學習及研究</a:t>
            </a:r>
            <a:r>
              <a:rPr kumimoji="0" lang="zh-TW" altLang="en-US"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t>
            </a:r>
            <a:r>
              <a:rPr kumimoji="0" lang="en-US" altLang="zh-TW"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11202(2024.2-6.)</a:t>
            </a:r>
            <a:r>
              <a:rPr kumimoji="0" lang="zh-TW" altLang="en-US"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歷史所課程</a:t>
            </a:r>
            <a:endParaRPr kumimoji="0" lang="en-US" altLang="zh-TW"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endParaRPr>
          </a:p>
          <a:p>
            <a:pPr marL="914400" marR="0" lvl="1" indent="-457200" algn="l" defTabSz="457200" rtl="0" eaLnBrk="1" fontAlgn="auto" latinLnBrk="0" hangingPunct="1">
              <a:lnSpc>
                <a:spcPct val="100000"/>
              </a:lnSpc>
              <a:spcBef>
                <a:spcPts val="1200"/>
              </a:spcBef>
              <a:spcAft>
                <a:spcPts val="1200"/>
              </a:spcAft>
              <a:buClrTx/>
              <a:buSzTx/>
              <a:buFont typeface="Wingdings" panose="05000000000000000000" pitchFamily="2" charset="2"/>
              <a:buChar char="Ø"/>
              <a:tabLst/>
              <a:defRPr/>
            </a:pPr>
            <a:r>
              <a:rPr kumimoji="0" lang="zh-TW" altLang="en-US" sz="2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理念：拆分從史料到研究報告每一步驟，測試與</a:t>
            </a:r>
            <a:r>
              <a:rPr kumimoji="0" lang="en-US" altLang="zh-TW" sz="2600" b="0" i="0" u="none" strike="noStrike" kern="1200" cap="none" spc="0" normalizeH="0" baseline="0" noProof="0" dirty="0" err="1">
                <a:ln>
                  <a:noFill/>
                </a:ln>
                <a:solidFill>
                  <a:prstClr val="black"/>
                </a:solidFill>
                <a:effectLst/>
                <a:uLnTx/>
                <a:uFillTx/>
                <a:latin typeface="Trebuchet MS" panose="020B0603020202020204"/>
                <a:ea typeface="微軟正黑體" panose="020B0604030504040204" pitchFamily="34" charset="-120"/>
                <a:cs typeface="+mn-cs"/>
              </a:rPr>
              <a:t>ChatGPT</a:t>
            </a:r>
            <a:r>
              <a:rPr kumimoji="0" lang="zh-TW" altLang="en-US" sz="2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的協作</a:t>
            </a:r>
            <a:endParaRPr kumimoji="0" lang="en-US" altLang="zh-TW"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endParaRPr>
          </a:p>
          <a:p>
            <a:pPr marL="342900" marR="0" lvl="0" indent="-342900" algn="l" defTabSz="457200" rtl="0" eaLnBrk="1" fontAlgn="auto" latinLnBrk="0" hangingPunct="1">
              <a:lnSpc>
                <a:spcPct val="100000"/>
              </a:lnSpc>
              <a:spcBef>
                <a:spcPts val="1200"/>
              </a:spcBef>
              <a:spcAft>
                <a:spcPts val="1200"/>
              </a:spcAft>
              <a:buClrTx/>
              <a:buSzTx/>
              <a:buFontTx/>
              <a:buAutoNum type="arabicPeriod"/>
              <a:tabLst/>
              <a:defRPr/>
            </a:pPr>
            <a:r>
              <a:rPr kumimoji="0" lang="zh-TW" altLang="en-US"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 深度閱讀及與生成式</a:t>
            </a:r>
            <a:r>
              <a:rPr kumimoji="0" lang="en-US" altLang="zh-TW"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AI</a:t>
            </a:r>
            <a:r>
              <a:rPr kumimoji="0" lang="zh-TW" altLang="en-US" sz="2800" b="1"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協作創作</a:t>
            </a:r>
            <a:r>
              <a:rPr kumimoji="0" lang="zh-TW" altLang="en-US"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a:t>
            </a:r>
            <a:r>
              <a:rPr kumimoji="0" lang="en-US" altLang="zh-TW"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11302(2025.2-6.)</a:t>
            </a:r>
            <a:r>
              <a:rPr kumimoji="0" lang="zh-TW" altLang="en-US"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人社院選修課</a:t>
            </a:r>
            <a:endParaRPr kumimoji="0" lang="en-US" altLang="zh-TW" sz="28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endParaRPr>
          </a:p>
          <a:p>
            <a:pPr marL="914400" marR="0" lvl="1" indent="-457200" algn="l" defTabSz="457200" rtl="0" eaLnBrk="1" fontAlgn="auto" latinLnBrk="0" hangingPunct="1">
              <a:lnSpc>
                <a:spcPct val="100000"/>
              </a:lnSpc>
              <a:spcBef>
                <a:spcPts val="1200"/>
              </a:spcBef>
              <a:spcAft>
                <a:spcPts val="1200"/>
              </a:spcAft>
              <a:buClrTx/>
              <a:buSzTx/>
              <a:buFont typeface="Wingdings" panose="05000000000000000000" pitchFamily="2" charset="2"/>
              <a:buChar char="Ø"/>
              <a:tabLst/>
              <a:defRPr/>
            </a:pPr>
            <a:r>
              <a:rPr kumimoji="0" lang="zh-TW" altLang="en-US" sz="2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理念：創作必須有深厚的閱讀能力與經驗，再與</a:t>
            </a:r>
            <a:r>
              <a:rPr kumimoji="0" lang="en-US" altLang="zh-TW" sz="2600" b="0" i="0" u="none" strike="noStrike" kern="1200" cap="none" spc="0" normalizeH="0" baseline="0" noProof="0" dirty="0" err="1">
                <a:ln>
                  <a:noFill/>
                </a:ln>
                <a:solidFill>
                  <a:prstClr val="black"/>
                </a:solidFill>
                <a:effectLst/>
                <a:uLnTx/>
                <a:uFillTx/>
                <a:latin typeface="Trebuchet MS" panose="020B0603020202020204"/>
                <a:ea typeface="微軟正黑體" panose="020B0604030504040204" pitchFamily="34" charset="-120"/>
                <a:cs typeface="+mn-cs"/>
              </a:rPr>
              <a:t>ChatGPT</a:t>
            </a:r>
            <a:r>
              <a:rPr kumimoji="0" lang="zh-TW" altLang="en-US" sz="2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rPr>
              <a:t>協作</a:t>
            </a:r>
            <a:r>
              <a:rPr lang="zh-TW" altLang="en-US" sz="2600" dirty="0">
                <a:solidFill>
                  <a:prstClr val="black"/>
                </a:solidFill>
                <a:latin typeface="Trebuchet MS" panose="020B0603020202020204"/>
                <a:ea typeface="微軟正黑體" panose="020B0604030504040204" pitchFamily="34" charset="-120"/>
              </a:rPr>
              <a:t>，創作短篇小說</a:t>
            </a:r>
            <a:endParaRPr kumimoji="0" lang="en-US" altLang="zh-TW" sz="2600" b="0" i="0" u="none" strike="noStrike" kern="1200" cap="none" spc="0" normalizeH="0" baseline="0" noProof="0" dirty="0">
              <a:ln>
                <a:noFill/>
              </a:ln>
              <a:solidFill>
                <a:prstClr val="black"/>
              </a:solidFill>
              <a:effectLst/>
              <a:uLnTx/>
              <a:uFillTx/>
              <a:latin typeface="Trebuchet MS" panose="020B0603020202020204"/>
              <a:ea typeface="微軟正黑體" panose="020B0604030504040204" pitchFamily="34" charset="-120"/>
              <a:cs typeface="+mn-cs"/>
            </a:endParaRPr>
          </a:p>
        </p:txBody>
      </p:sp>
    </p:spTree>
    <p:extLst>
      <p:ext uri="{BB962C8B-B14F-4D97-AF65-F5344CB8AC3E}">
        <p14:creationId xmlns:p14="http://schemas.microsoft.com/office/powerpoint/2010/main" val="3780596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5290E8B7-CEB4-406E-8B7A-56C6AF24EC73}"/>
              </a:ext>
            </a:extLst>
          </p:cNvPr>
          <p:cNvSpPr>
            <a:spLocks noGrp="1"/>
          </p:cNvSpPr>
          <p:nvPr>
            <p:ph type="sldNum" sz="quarter" idx="12"/>
          </p:nvPr>
        </p:nvSpPr>
        <p:spPr/>
        <p:txBody>
          <a:bodyPr/>
          <a:lstStyle/>
          <a:p>
            <a:fld id="{D00AFB9F-9A76-4833-BBFA-BFD914C38B6B}" type="slidenum">
              <a:rPr lang="zh-TW" altLang="en-US" smtClean="0"/>
              <a:t>3</a:t>
            </a:fld>
            <a:endParaRPr lang="zh-TW" altLang="en-US"/>
          </a:p>
        </p:txBody>
      </p:sp>
      <p:sp>
        <p:nvSpPr>
          <p:cNvPr id="3" name="矩形 2">
            <a:extLst>
              <a:ext uri="{FF2B5EF4-FFF2-40B4-BE49-F238E27FC236}">
                <a16:creationId xmlns:a16="http://schemas.microsoft.com/office/drawing/2014/main" id="{E454B096-44D1-45EC-8A33-E0BCA4C505FB}"/>
              </a:ext>
            </a:extLst>
          </p:cNvPr>
          <p:cNvSpPr/>
          <p:nvPr/>
        </p:nvSpPr>
        <p:spPr>
          <a:xfrm>
            <a:off x="1178350" y="1802033"/>
            <a:ext cx="9304256" cy="3939540"/>
          </a:xfrm>
          <a:prstGeom prst="rect">
            <a:avLst/>
          </a:prstGeom>
        </p:spPr>
        <p:txBody>
          <a:bodyPr wrap="square">
            <a:spAutoFit/>
          </a:bodyPr>
          <a:lstStyle/>
          <a:p>
            <a:pPr>
              <a:spcBef>
                <a:spcPts val="1200"/>
              </a:spcBef>
              <a:spcAft>
                <a:spcPts val="1200"/>
              </a:spcAft>
            </a:pPr>
            <a:r>
              <a:rPr lang="en-US" altLang="zh-TW" sz="3600" dirty="0"/>
              <a:t>2024.9-2025.6.</a:t>
            </a:r>
            <a:r>
              <a:rPr lang="zh-TW" altLang="en-US" sz="3600" dirty="0"/>
              <a:t> 總共</a:t>
            </a:r>
            <a:r>
              <a:rPr lang="en-US" altLang="zh-TW" sz="3600" dirty="0"/>
              <a:t>14</a:t>
            </a:r>
            <a:r>
              <a:rPr lang="zh-TW" altLang="en-US" sz="3600" dirty="0"/>
              <a:t>次演講：</a:t>
            </a:r>
            <a:endParaRPr lang="en-US" altLang="zh-TW" sz="3600" dirty="0"/>
          </a:p>
          <a:p>
            <a:pPr>
              <a:spcBef>
                <a:spcPts val="600"/>
              </a:spcBef>
              <a:spcAft>
                <a:spcPts val="1200"/>
              </a:spcAft>
            </a:pPr>
            <a:r>
              <a:rPr lang="zh-TW" altLang="en-US" sz="3200" dirty="0"/>
              <a:t>生成式</a:t>
            </a:r>
            <a:r>
              <a:rPr lang="en-US" altLang="zh-TW" sz="3200" dirty="0"/>
              <a:t>AI</a:t>
            </a:r>
            <a:r>
              <a:rPr lang="zh-TW" altLang="en-US" sz="3200" dirty="0"/>
              <a:t>與人文學科（主要是歷史學領域）</a:t>
            </a:r>
            <a:endParaRPr lang="en-US" altLang="zh-TW" sz="3200" dirty="0"/>
          </a:p>
          <a:p>
            <a:pPr>
              <a:spcBef>
                <a:spcPts val="1200"/>
              </a:spcBef>
              <a:spcAft>
                <a:spcPts val="1200"/>
              </a:spcAft>
            </a:pPr>
            <a:r>
              <a:rPr lang="en-US" altLang="zh-TW" sz="3600" dirty="0"/>
              <a:t>2025.2.-3.</a:t>
            </a:r>
            <a:r>
              <a:rPr lang="zh-TW" altLang="en-US" sz="3600" dirty="0"/>
              <a:t> 總共</a:t>
            </a:r>
            <a:r>
              <a:rPr lang="en-US" altLang="zh-TW" sz="3600" dirty="0"/>
              <a:t>3</a:t>
            </a:r>
            <a:r>
              <a:rPr lang="zh-TW" altLang="en-US" sz="3600" dirty="0"/>
              <a:t>場座談</a:t>
            </a:r>
            <a:endParaRPr lang="en-US" altLang="zh-TW" sz="3600" dirty="0"/>
          </a:p>
          <a:p>
            <a:pPr>
              <a:spcBef>
                <a:spcPts val="600"/>
              </a:spcBef>
              <a:spcAft>
                <a:spcPts val="1200"/>
              </a:spcAft>
            </a:pPr>
            <a:r>
              <a:rPr lang="zh-TW" altLang="en-US" sz="3200" dirty="0"/>
              <a:t>生成式</a:t>
            </a:r>
            <a:r>
              <a:rPr lang="en-US" altLang="zh-TW" sz="3200" dirty="0"/>
              <a:t>AI</a:t>
            </a:r>
            <a:r>
              <a:rPr lang="zh-TW" altLang="en-US" sz="3200" dirty="0"/>
              <a:t>運用於歷史研究中的倫理問題（座談紀要將在</a:t>
            </a:r>
            <a:r>
              <a:rPr lang="en-US" altLang="zh-TW" sz="3200" dirty="0"/>
              <a:t>《</a:t>
            </a:r>
            <a:r>
              <a:rPr lang="zh-TW" altLang="en-US" sz="3200" dirty="0"/>
              <a:t>科技、醫療與社會</a:t>
            </a:r>
            <a:r>
              <a:rPr lang="en-US" altLang="zh-TW" sz="3200" dirty="0"/>
              <a:t>》</a:t>
            </a:r>
            <a:r>
              <a:rPr lang="zh-TW" altLang="en-US" sz="3200" dirty="0"/>
              <a:t>期刊刊登，預計是今年</a:t>
            </a:r>
            <a:r>
              <a:rPr lang="en-US" altLang="zh-TW" sz="3200" dirty="0"/>
              <a:t>10</a:t>
            </a:r>
            <a:r>
              <a:rPr lang="zh-TW" altLang="en-US" sz="3200" dirty="0"/>
              <a:t>月）</a:t>
            </a:r>
          </a:p>
        </p:txBody>
      </p:sp>
    </p:spTree>
    <p:extLst>
      <p:ext uri="{BB962C8B-B14F-4D97-AF65-F5344CB8AC3E}">
        <p14:creationId xmlns:p14="http://schemas.microsoft.com/office/powerpoint/2010/main" val="3345206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BDF76402-FBF0-4D3E-ABC4-FE423EC737E2}"/>
              </a:ext>
            </a:extLst>
          </p:cNvPr>
          <p:cNvSpPr>
            <a:spLocks noGrp="1"/>
          </p:cNvSpPr>
          <p:nvPr>
            <p:ph type="sldNum" sz="quarter" idx="12"/>
          </p:nvPr>
        </p:nvSpPr>
        <p:spPr/>
        <p:txBody>
          <a:bodyPr/>
          <a:lstStyle/>
          <a:p>
            <a:fld id="{D00AFB9F-9A76-4833-BBFA-BFD914C38B6B}" type="slidenum">
              <a:rPr lang="zh-TW" altLang="en-US" smtClean="0"/>
              <a:t>4</a:t>
            </a:fld>
            <a:endParaRPr lang="zh-TW" altLang="en-US"/>
          </a:p>
        </p:txBody>
      </p:sp>
      <p:sp>
        <p:nvSpPr>
          <p:cNvPr id="3" name="矩形 2">
            <a:extLst>
              <a:ext uri="{FF2B5EF4-FFF2-40B4-BE49-F238E27FC236}">
                <a16:creationId xmlns:a16="http://schemas.microsoft.com/office/drawing/2014/main" id="{0AEBC2D4-0F3D-4A87-95F1-FCFA0838A850}"/>
              </a:ext>
            </a:extLst>
          </p:cNvPr>
          <p:cNvSpPr/>
          <p:nvPr/>
        </p:nvSpPr>
        <p:spPr>
          <a:xfrm>
            <a:off x="1182254" y="868612"/>
            <a:ext cx="9744363" cy="5416868"/>
          </a:xfrm>
          <a:prstGeom prst="rect">
            <a:avLst/>
          </a:prstGeom>
        </p:spPr>
        <p:txBody>
          <a:bodyPr wrap="square">
            <a:spAutoFit/>
          </a:bodyPr>
          <a:lstStyle/>
          <a:p>
            <a:r>
              <a:rPr lang="zh-TW" altLang="en-US" sz="4000" dirty="0"/>
              <a:t>先分享幾個共同結論的要點：</a:t>
            </a:r>
            <a:endParaRPr lang="en-US" altLang="zh-TW" sz="4000" dirty="0"/>
          </a:p>
          <a:p>
            <a:pPr marL="342900" indent="-342900">
              <a:spcBef>
                <a:spcPts val="1200"/>
              </a:spcBef>
              <a:buAutoNum type="arabicPeriod"/>
            </a:pPr>
            <a:r>
              <a:rPr lang="zh-TW" altLang="en-US" sz="3600" dirty="0"/>
              <a:t>學科能力是能否讓生成式</a:t>
            </a:r>
            <a:r>
              <a:rPr lang="en-US" altLang="zh-TW" sz="3600" dirty="0"/>
              <a:t>AI</a:t>
            </a:r>
            <a:r>
              <a:rPr lang="zh-TW" altLang="en-US" sz="3600" dirty="0"/>
              <a:t>發揮效益的關鍵</a:t>
            </a:r>
            <a:endParaRPr lang="en-US" altLang="zh-TW" sz="3600" dirty="0"/>
          </a:p>
          <a:p>
            <a:pPr marL="342900" indent="-342900">
              <a:spcBef>
                <a:spcPts val="1200"/>
              </a:spcBef>
              <a:buAutoNum type="arabicPeriod"/>
            </a:pPr>
            <a:r>
              <a:rPr lang="zh-TW" altLang="en-US" sz="3600" dirty="0"/>
              <a:t>所謂的學科能力，是指基於學科訓練而能夠：</a:t>
            </a:r>
            <a:endParaRPr lang="en-US" altLang="zh-TW" sz="3600" dirty="0"/>
          </a:p>
          <a:p>
            <a:pPr marL="800100" lvl="1" indent="-342900">
              <a:buFont typeface="+mj-lt"/>
              <a:buAutoNum type="arabicParenR"/>
            </a:pPr>
            <a:r>
              <a:rPr lang="zh-TW" altLang="en-US" sz="3200" dirty="0"/>
              <a:t> 提出準確的問題</a:t>
            </a:r>
            <a:endParaRPr lang="en-US" altLang="zh-TW" sz="3200" dirty="0"/>
          </a:p>
          <a:p>
            <a:pPr marL="800100" lvl="1" indent="-342900">
              <a:buFont typeface="+mj-lt"/>
              <a:buAutoNum type="arabicParenR"/>
            </a:pPr>
            <a:r>
              <a:rPr lang="zh-TW" altLang="en-US" sz="3200" dirty="0"/>
              <a:t> 甄別</a:t>
            </a:r>
            <a:r>
              <a:rPr lang="en-US" altLang="zh-TW" sz="3200" dirty="0"/>
              <a:t>AI</a:t>
            </a:r>
            <a:r>
              <a:rPr lang="zh-TW" altLang="en-US" sz="3200" dirty="0"/>
              <a:t>提供的建議</a:t>
            </a:r>
            <a:endParaRPr lang="en-US" altLang="zh-TW" sz="3200" dirty="0"/>
          </a:p>
          <a:p>
            <a:pPr marL="800100" lvl="1" indent="-342900">
              <a:buFont typeface="+mj-lt"/>
              <a:buAutoNum type="arabicParenR"/>
            </a:pPr>
            <a:r>
              <a:rPr lang="zh-TW" altLang="en-US" sz="3200" dirty="0"/>
              <a:t> 發展與</a:t>
            </a:r>
            <a:r>
              <a:rPr lang="en-US" altLang="zh-TW" sz="3200" dirty="0"/>
              <a:t>AI</a:t>
            </a:r>
            <a:r>
              <a:rPr lang="zh-TW" altLang="en-US" sz="3200" dirty="0"/>
              <a:t>進一步協作的策略</a:t>
            </a:r>
            <a:endParaRPr lang="en-US" altLang="zh-TW" sz="3200" dirty="0"/>
          </a:p>
          <a:p>
            <a:pPr marL="342900" indent="-342900">
              <a:spcBef>
                <a:spcPts val="1200"/>
              </a:spcBef>
              <a:buAutoNum type="arabicPeriod"/>
            </a:pPr>
            <a:r>
              <a:rPr lang="zh-TW" altLang="en-US" sz="3600" dirty="0"/>
              <a:t>學科能力不是為生成式</a:t>
            </a:r>
            <a:r>
              <a:rPr lang="en-US" altLang="zh-TW" sz="3600" dirty="0"/>
              <a:t>AI</a:t>
            </a:r>
            <a:r>
              <a:rPr lang="zh-TW" altLang="en-US" sz="3600" dirty="0"/>
              <a:t>的功能加值，而是讓生成式</a:t>
            </a:r>
            <a:r>
              <a:rPr lang="en-US" altLang="zh-TW" sz="3600" dirty="0"/>
              <a:t>AI</a:t>
            </a:r>
            <a:r>
              <a:rPr lang="zh-TW" altLang="en-US" sz="3600" dirty="0"/>
              <a:t>發揮良好效能的過程中，不可或缺的核心要素</a:t>
            </a:r>
            <a:endParaRPr lang="zh-TW" altLang="en-US" dirty="0"/>
          </a:p>
        </p:txBody>
      </p:sp>
    </p:spTree>
    <p:extLst>
      <p:ext uri="{BB962C8B-B14F-4D97-AF65-F5344CB8AC3E}">
        <p14:creationId xmlns:p14="http://schemas.microsoft.com/office/powerpoint/2010/main" val="4128261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078886F5-29D4-4E66-9186-682256B5F86B}"/>
              </a:ext>
            </a:extLst>
          </p:cNvPr>
          <p:cNvSpPr>
            <a:spLocks noGrp="1"/>
          </p:cNvSpPr>
          <p:nvPr>
            <p:ph type="sldNum" sz="quarter" idx="12"/>
          </p:nvPr>
        </p:nvSpPr>
        <p:spPr/>
        <p:txBody>
          <a:bodyPr/>
          <a:lstStyle/>
          <a:p>
            <a:fld id="{D00AFB9F-9A76-4833-BBFA-BFD914C38B6B}" type="slidenum">
              <a:rPr lang="zh-TW" altLang="en-US" smtClean="0"/>
              <a:t>5</a:t>
            </a:fld>
            <a:endParaRPr lang="zh-TW" altLang="en-US"/>
          </a:p>
        </p:txBody>
      </p:sp>
      <p:sp>
        <p:nvSpPr>
          <p:cNvPr id="3" name="矩形 2">
            <a:extLst>
              <a:ext uri="{FF2B5EF4-FFF2-40B4-BE49-F238E27FC236}">
                <a16:creationId xmlns:a16="http://schemas.microsoft.com/office/drawing/2014/main" id="{90B56121-8A90-4D5B-9F5B-275A7CFBFC67}"/>
              </a:ext>
            </a:extLst>
          </p:cNvPr>
          <p:cNvSpPr/>
          <p:nvPr/>
        </p:nvSpPr>
        <p:spPr>
          <a:xfrm>
            <a:off x="2553999" y="2219328"/>
            <a:ext cx="7366119" cy="2246769"/>
          </a:xfrm>
          <a:prstGeom prst="rect">
            <a:avLst/>
          </a:prstGeom>
        </p:spPr>
        <p:txBody>
          <a:bodyPr wrap="none">
            <a:spAutoFit/>
          </a:bodyPr>
          <a:lstStyle/>
          <a:p>
            <a:pPr>
              <a:spcBef>
                <a:spcPts val="1200"/>
              </a:spcBef>
            </a:pPr>
            <a:r>
              <a:rPr lang="zh-TW" altLang="en-US" sz="4000" dirty="0"/>
              <a:t>兩個例子，分別來自課程總結：</a:t>
            </a:r>
            <a:endParaRPr lang="en-US" altLang="zh-TW" sz="4000" dirty="0"/>
          </a:p>
          <a:p>
            <a:pPr>
              <a:spcBef>
                <a:spcPts val="1200"/>
              </a:spcBef>
            </a:pPr>
            <a:r>
              <a:rPr lang="zh-TW" altLang="en-US" sz="4000" b="1" dirty="0">
                <a:solidFill>
                  <a:prstClr val="black"/>
                </a:solidFill>
              </a:rPr>
              <a:t>深度閱讀及與生成式</a:t>
            </a:r>
            <a:r>
              <a:rPr lang="en-US" altLang="zh-TW" sz="4000" b="1" dirty="0">
                <a:solidFill>
                  <a:prstClr val="black"/>
                </a:solidFill>
              </a:rPr>
              <a:t>AI</a:t>
            </a:r>
            <a:r>
              <a:rPr lang="zh-TW" altLang="en-US" sz="4000" b="1" dirty="0">
                <a:solidFill>
                  <a:prstClr val="black"/>
                </a:solidFill>
              </a:rPr>
              <a:t>協作創作</a:t>
            </a:r>
            <a:endParaRPr lang="zh-TW" altLang="en-US" sz="4000" dirty="0"/>
          </a:p>
          <a:p>
            <a:pPr>
              <a:spcBef>
                <a:spcPts val="1200"/>
              </a:spcBef>
            </a:pPr>
            <a:r>
              <a:rPr lang="zh-TW" altLang="en-US" sz="4000" b="1" dirty="0">
                <a:solidFill>
                  <a:prstClr val="black"/>
                </a:solidFill>
              </a:rPr>
              <a:t>生成式</a:t>
            </a:r>
            <a:r>
              <a:rPr lang="en-US" altLang="zh-TW" sz="4000" b="1" dirty="0">
                <a:solidFill>
                  <a:prstClr val="black"/>
                </a:solidFill>
              </a:rPr>
              <a:t>AI</a:t>
            </a:r>
            <a:r>
              <a:rPr lang="zh-TW" altLang="en-US" sz="4000" b="1" dirty="0">
                <a:solidFill>
                  <a:prstClr val="black"/>
                </a:solidFill>
              </a:rPr>
              <a:t>指令與歷史學習及研究</a:t>
            </a:r>
            <a:endParaRPr lang="en-US" altLang="zh-TW" sz="4000" dirty="0"/>
          </a:p>
        </p:txBody>
      </p:sp>
    </p:spTree>
    <p:extLst>
      <p:ext uri="{BB962C8B-B14F-4D97-AF65-F5344CB8AC3E}">
        <p14:creationId xmlns:p14="http://schemas.microsoft.com/office/powerpoint/2010/main" val="1897541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4"/>
          <p:cNvSpPr/>
          <p:nvPr/>
        </p:nvSpPr>
        <p:spPr>
          <a:xfrm>
            <a:off x="0" y="0"/>
            <a:ext cx="12192000" cy="6858000"/>
          </a:xfrm>
          <a:prstGeom prst="rect">
            <a:avLst/>
          </a:prstGeom>
          <a:solidFill>
            <a:srgbClr val="50738C"/>
          </a:solidFill>
          <a:ln>
            <a:noFill/>
          </a:ln>
        </p:spPr>
        <p:txBody>
          <a:bodyPr spcFirstLastPara="1" wrap="square" lIns="76187" tIns="76187" rIns="76187" bIns="76187"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1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19" name="Google Shape;119;p14"/>
          <p:cNvSpPr/>
          <p:nvPr/>
        </p:nvSpPr>
        <p:spPr>
          <a:xfrm>
            <a:off x="-171695" y="-253246"/>
            <a:ext cx="12192000" cy="6858000"/>
          </a:xfrm>
          <a:prstGeom prst="rect">
            <a:avLst/>
          </a:prstGeom>
          <a:solidFill>
            <a:srgbClr val="FFFCF5"/>
          </a:solidFill>
          <a:ln>
            <a:noFill/>
          </a:ln>
        </p:spPr>
        <p:txBody>
          <a:bodyPr spcFirstLastPara="1" wrap="square" lIns="76187" tIns="76187" rIns="76187" bIns="76187"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1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24" name="Google Shape;124;p14"/>
          <p:cNvSpPr/>
          <p:nvPr/>
        </p:nvSpPr>
        <p:spPr>
          <a:xfrm>
            <a:off x="1326498" y="213463"/>
            <a:ext cx="8978500" cy="793750"/>
          </a:xfrm>
          <a:prstGeom prst="rect">
            <a:avLst/>
          </a:prstGeom>
          <a:noFill/>
          <a:ln>
            <a:noFill/>
          </a:ln>
        </p:spPr>
        <p:txBody>
          <a:bodyPr spcFirstLastPara="1" wrap="square" lIns="76187" tIns="38083" rIns="76187" bIns="38083" anchor="t" anchorCtr="0">
            <a:noAutofit/>
          </a:bodyPr>
          <a:lstStyle/>
          <a:p>
            <a:pPr marL="0" lvl="0" indent="0" algn="ctr" rtl="0">
              <a:lnSpc>
                <a:spcPct val="125000"/>
              </a:lnSpc>
              <a:spcBef>
                <a:spcPts val="0"/>
              </a:spcBef>
              <a:spcAft>
                <a:spcPts val="0"/>
              </a:spcAft>
              <a:buClr>
                <a:schemeClr val="dk1"/>
              </a:buClr>
              <a:buFont typeface="Arial" panose="020B0604020202020204"/>
              <a:buNone/>
            </a:pPr>
            <a:r>
              <a:rPr lang="zh-TW" altLang="en-US" sz="3665" b="1" dirty="0">
                <a:solidFill>
                  <a:srgbClr val="396B88"/>
                </a:solidFill>
              </a:rPr>
              <a:t>指令例子：使用史料</a:t>
            </a:r>
          </a:p>
        </p:txBody>
      </p:sp>
      <p:sp>
        <p:nvSpPr>
          <p:cNvPr id="3" name="內容版面配置區 2"/>
          <p:cNvSpPr>
            <a:spLocks noGrp="1"/>
          </p:cNvSpPr>
          <p:nvPr>
            <p:ph idx="4294967295"/>
          </p:nvPr>
        </p:nvSpPr>
        <p:spPr>
          <a:xfrm>
            <a:off x="0" y="1212850"/>
            <a:ext cx="10169525" cy="4873625"/>
          </a:xfrm>
        </p:spPr>
        <p:txBody>
          <a:bodyPr>
            <a:noAutofit/>
          </a:bodyPr>
          <a:lstStyle/>
          <a:p>
            <a:pPr marL="0" indent="0">
              <a:buNone/>
            </a:pPr>
            <a:r>
              <a:rPr lang="zh-TW" altLang="en-US" sz="2100" dirty="0">
                <a:latin typeface="Times New Roman" panose="02020603050405020304" pitchFamily="18" charset="0"/>
              </a:rPr>
              <a:t>現提供以下三則史料，請協助撰寫「永定河治理中的旗人、民人衝突」一節。 </a:t>
            </a:r>
          </a:p>
          <a:p>
            <a:pPr marL="0" indent="0">
              <a:buNone/>
            </a:pPr>
            <a:r>
              <a:rPr lang="zh-TW" altLang="en-US" sz="2100" dirty="0">
                <a:latin typeface="Times New Roman" panose="02020603050405020304" pitchFamily="18" charset="0"/>
              </a:rPr>
              <a:t>1. 任立己〈贈蕉溪鄭明府〉，對象為於康熙四十六年至五十五年出任固安知縣的鄭善</a:t>
            </a:r>
          </a:p>
          <a:p>
            <a:pPr marL="0" indent="0">
              <a:buNone/>
            </a:pPr>
            <a:r>
              <a:rPr lang="zh-TW" altLang="en-US" sz="2100" dirty="0">
                <a:latin typeface="Times New Roman" panose="02020603050405020304" pitchFamily="18" charset="0"/>
              </a:rPr>
              <a:t>    述 (字孚世，號蕉溪)，該詩於開首部分便提及固安縣駐防旗兵凌民之事： </a:t>
            </a:r>
          </a:p>
          <a:p>
            <a:pPr marL="0" indent="0">
              <a:buNone/>
            </a:pPr>
            <a:r>
              <a:rPr lang="zh-TW" altLang="en-US" sz="2100" dirty="0">
                <a:latin typeface="Times New Roman" panose="02020603050405020304" pitchFamily="18" charset="0"/>
              </a:rPr>
              <a:t>2. 〈鄭蕉溪先生傳〉提及鄭善述上任固安縣令前的地方狀況：</a:t>
            </a:r>
          </a:p>
          <a:p>
            <a:pPr marL="0" indent="0">
              <a:buNone/>
            </a:pPr>
            <a:r>
              <a:rPr lang="zh-TW" altLang="en-US" sz="2100" dirty="0">
                <a:latin typeface="Times New Roman" panose="02020603050405020304" pitchFamily="18" charset="0"/>
              </a:rPr>
              <a:t>3.《永清縣志》提及知縣蘭第錫如何處理永清縣旗人侵擾鄉民的行為： </a:t>
            </a:r>
          </a:p>
          <a:p>
            <a:endParaRPr lang="zh-TW" altLang="en-US" sz="2100" dirty="0">
              <a:latin typeface="Times New Roman" panose="02020603050405020304" pitchFamily="18" charset="0"/>
            </a:endParaRPr>
          </a:p>
          <a:p>
            <a:pPr marL="0" indent="0">
              <a:buNone/>
            </a:pPr>
            <a:r>
              <a:rPr lang="zh-TW" altLang="en-US" sz="2100" dirty="0">
                <a:latin typeface="Times New Roman" panose="02020603050405020304" pitchFamily="18" charset="0"/>
              </a:rPr>
              <a:t>寫作時請按照以下要求： </a:t>
            </a:r>
          </a:p>
          <a:p>
            <a:pPr marL="0" indent="0">
              <a:buNone/>
            </a:pPr>
            <a:r>
              <a:rPr lang="zh-TW" altLang="en-US" sz="2100" dirty="0">
                <a:latin typeface="Times New Roman" panose="02020603050405020304" pitchFamily="18" charset="0"/>
              </a:rPr>
              <a:t>1. 在以上三則史料中挑選有用的部分，解釋旗人與民人的衝突，必須作原文引錄</a:t>
            </a:r>
          </a:p>
          <a:p>
            <a:pPr marL="0" indent="0">
              <a:buNone/>
            </a:pPr>
            <a:r>
              <a:rPr lang="en-US" altLang="zh-TW" sz="2100" dirty="0">
                <a:latin typeface="Times New Roman" panose="02020603050405020304" pitchFamily="18" charset="0"/>
              </a:rPr>
              <a:t>2</a:t>
            </a:r>
            <a:r>
              <a:rPr lang="zh-TW" altLang="en-US" sz="2100" dirty="0">
                <a:latin typeface="Times New Roman" panose="02020603050405020304" pitchFamily="18" charset="0"/>
              </a:rPr>
              <a:t>. 史料必須原文引錄，引錄後請用現代語言先作出解釋</a:t>
            </a:r>
          </a:p>
          <a:p>
            <a:pPr marL="0" indent="0">
              <a:buNone/>
            </a:pPr>
            <a:r>
              <a:rPr lang="en-US" altLang="zh-TW" sz="2100" dirty="0">
                <a:latin typeface="Times New Roman" panose="02020603050405020304" pitchFamily="18" charset="0"/>
                <a:sym typeface="+mn-ea"/>
              </a:rPr>
              <a:t>3  </a:t>
            </a:r>
            <a:r>
              <a:rPr lang="zh-TW" altLang="en-US" sz="2100" dirty="0">
                <a:latin typeface="Times New Roman" panose="02020603050405020304" pitchFamily="18" charset="0"/>
                <a:sym typeface="+mn-ea"/>
              </a:rPr>
              <a:t>請圍繞「永定河」與「旗人」兩個</a:t>
            </a:r>
            <a:r>
              <a:rPr lang="zh-TW" altLang="en-US" sz="2100" b="1" dirty="0">
                <a:highlight>
                  <a:srgbClr val="FFFF00"/>
                </a:highlight>
                <a:latin typeface="Times New Roman" panose="02020603050405020304" pitchFamily="18" charset="0"/>
                <a:sym typeface="+mn-ea"/>
              </a:rPr>
              <a:t>關鍵詞</a:t>
            </a:r>
            <a:r>
              <a:rPr lang="zh-TW" altLang="en-US" sz="2100" dirty="0">
                <a:latin typeface="Times New Roman" panose="02020603050405020304" pitchFamily="18" charset="0"/>
                <a:sym typeface="+mn-ea"/>
              </a:rPr>
              <a:t>進行寫作</a:t>
            </a:r>
            <a:r>
              <a:rPr lang="zh-TW" altLang="en-US" sz="2100" dirty="0">
                <a:latin typeface="Times New Roman" panose="02020603050405020304" pitchFamily="18" charset="0"/>
              </a:rPr>
              <a:t> </a:t>
            </a:r>
          </a:p>
          <a:p>
            <a:pPr marL="0" indent="0">
              <a:buNone/>
            </a:pPr>
            <a:r>
              <a:rPr lang="en-US" altLang="zh-TW" sz="2100" dirty="0">
                <a:latin typeface="Times New Roman" panose="02020603050405020304" pitchFamily="18" charset="0"/>
              </a:rPr>
              <a:t>4</a:t>
            </a:r>
            <a:r>
              <a:rPr lang="zh-TW" altLang="en-US" sz="2100" dirty="0">
                <a:latin typeface="Times New Roman" panose="02020603050405020304" pitchFamily="18" charset="0"/>
              </a:rPr>
              <a:t>. 加強段與段之間的連繫及上下文的</a:t>
            </a:r>
            <a:r>
              <a:rPr lang="zh-TW" altLang="en-US" sz="2100" b="1" dirty="0">
                <a:highlight>
                  <a:srgbClr val="FFFF00"/>
                </a:highlight>
                <a:latin typeface="Times New Roman" panose="02020603050405020304" pitchFamily="18" charset="0"/>
              </a:rPr>
              <a:t>邏輯關係</a:t>
            </a:r>
            <a:r>
              <a:rPr lang="en-US" altLang="zh-TW" sz="2100" dirty="0">
                <a:latin typeface="Times New Roman" panose="02020603050405020304" pitchFamily="18" charset="0"/>
              </a:rPr>
              <a:t>【</a:t>
            </a:r>
            <a:r>
              <a:rPr lang="en-US" altLang="zh-TW" sz="2100" dirty="0" err="1">
                <a:latin typeface="Times New Roman" panose="02020603050405020304" pitchFamily="18" charset="0"/>
              </a:rPr>
              <a:t>ChatGPT</a:t>
            </a:r>
            <a:r>
              <a:rPr lang="zh-TW" altLang="en-US" sz="2100" dirty="0">
                <a:latin typeface="Times New Roman" panose="02020603050405020304" pitchFamily="18" charset="0"/>
              </a:rPr>
              <a:t>的表現普通</a:t>
            </a:r>
            <a:r>
              <a:rPr lang="en-US" altLang="zh-TW" sz="2100" dirty="0">
                <a:latin typeface="Times New Roman" panose="02020603050405020304" pitchFamily="18" charset="0"/>
              </a:rPr>
              <a:t>】</a:t>
            </a:r>
            <a:endParaRPr lang="zh-TW" altLang="en-US" sz="2100" dirty="0">
              <a:latin typeface="Times New Roman" panose="02020603050405020304" pitchFamily="18" charset="0"/>
            </a:endParaRPr>
          </a:p>
        </p:txBody>
      </p:sp>
    </p:spTree>
    <p:extLst>
      <p:ext uri="{BB962C8B-B14F-4D97-AF65-F5344CB8AC3E}">
        <p14:creationId xmlns:p14="http://schemas.microsoft.com/office/powerpoint/2010/main" val="307397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4"/>
          <p:cNvSpPr/>
          <p:nvPr/>
        </p:nvSpPr>
        <p:spPr>
          <a:xfrm>
            <a:off x="0" y="0"/>
            <a:ext cx="12192000" cy="6858000"/>
          </a:xfrm>
          <a:prstGeom prst="rect">
            <a:avLst/>
          </a:prstGeom>
          <a:solidFill>
            <a:srgbClr val="50738C"/>
          </a:solidFill>
          <a:ln>
            <a:noFill/>
          </a:ln>
        </p:spPr>
        <p:txBody>
          <a:bodyPr spcFirstLastPara="1" wrap="square" lIns="76187" tIns="76187" rIns="76187" bIns="76187"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1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19" name="Google Shape;119;p14"/>
          <p:cNvSpPr/>
          <p:nvPr/>
        </p:nvSpPr>
        <p:spPr>
          <a:xfrm>
            <a:off x="-171695" y="-253246"/>
            <a:ext cx="12192000" cy="6858000"/>
          </a:xfrm>
          <a:prstGeom prst="rect">
            <a:avLst/>
          </a:prstGeom>
          <a:solidFill>
            <a:srgbClr val="FFFCF5"/>
          </a:solidFill>
          <a:ln>
            <a:noFill/>
          </a:ln>
        </p:spPr>
        <p:txBody>
          <a:bodyPr spcFirstLastPara="1" wrap="square" lIns="76187" tIns="76187" rIns="76187" bIns="76187"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1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24" name="Google Shape;124;p14"/>
          <p:cNvSpPr/>
          <p:nvPr/>
        </p:nvSpPr>
        <p:spPr>
          <a:xfrm>
            <a:off x="1336023" y="349353"/>
            <a:ext cx="8978500" cy="793750"/>
          </a:xfrm>
          <a:prstGeom prst="rect">
            <a:avLst/>
          </a:prstGeom>
          <a:noFill/>
          <a:ln>
            <a:noFill/>
          </a:ln>
        </p:spPr>
        <p:txBody>
          <a:bodyPr spcFirstLastPara="1" wrap="square" lIns="76187" tIns="38083" rIns="76187" bIns="38083" anchor="t" anchorCtr="0">
            <a:noAutofit/>
          </a:bodyPr>
          <a:lstStyle/>
          <a:p>
            <a:pPr marL="0" lvl="0" indent="0" algn="ctr" rtl="0">
              <a:lnSpc>
                <a:spcPct val="125000"/>
              </a:lnSpc>
              <a:spcBef>
                <a:spcPts val="0"/>
              </a:spcBef>
              <a:spcAft>
                <a:spcPts val="0"/>
              </a:spcAft>
              <a:buClr>
                <a:schemeClr val="dk1"/>
              </a:buClr>
              <a:buFont typeface="Arial" panose="020B0604020202020204"/>
              <a:buNone/>
            </a:pPr>
            <a:r>
              <a:rPr lang="en-US" altLang="zh-TW" sz="3665" b="1" dirty="0">
                <a:solidFill>
                  <a:srgbClr val="396B88"/>
                </a:solidFill>
                <a:sym typeface="+mn-ea"/>
              </a:rPr>
              <a:t>CHATGPT</a:t>
            </a:r>
            <a:r>
              <a:rPr lang="zh-TW" altLang="en-US" sz="3665" b="1" dirty="0">
                <a:solidFill>
                  <a:srgbClr val="396B88"/>
                </a:solidFill>
                <a:sym typeface="+mn-ea"/>
              </a:rPr>
              <a:t>生成內容</a:t>
            </a:r>
            <a:r>
              <a:rPr lang="en-US" altLang="zh-TW" sz="3665" b="1" dirty="0">
                <a:solidFill>
                  <a:srgbClr val="396B88"/>
                </a:solidFill>
                <a:sym typeface="+mn-ea"/>
              </a:rPr>
              <a:t>(</a:t>
            </a:r>
            <a:r>
              <a:rPr lang="zh-TW" altLang="en-US" sz="3665" b="1" dirty="0">
                <a:solidFill>
                  <a:srgbClr val="396B88"/>
                </a:solidFill>
                <a:sym typeface="+mn-ea"/>
              </a:rPr>
              <a:t>節錄</a:t>
            </a:r>
            <a:r>
              <a:rPr lang="en-US" altLang="zh-TW" sz="3665" b="1" dirty="0">
                <a:solidFill>
                  <a:srgbClr val="396B88"/>
                </a:solidFill>
                <a:sym typeface="+mn-ea"/>
              </a:rPr>
              <a:t>)</a:t>
            </a:r>
            <a:endParaRPr sz="3645" b="0" i="0" u="none" strike="noStrike" cap="none"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3" name="內容版面配置區 2"/>
          <p:cNvSpPr>
            <a:spLocks noGrp="1"/>
          </p:cNvSpPr>
          <p:nvPr>
            <p:ph idx="4294967295"/>
          </p:nvPr>
        </p:nvSpPr>
        <p:spPr>
          <a:xfrm>
            <a:off x="0" y="1336675"/>
            <a:ext cx="9920288" cy="4583113"/>
          </a:xfrm>
        </p:spPr>
        <p:txBody>
          <a:bodyPr>
            <a:noAutofit/>
          </a:bodyPr>
          <a:lstStyle/>
          <a:p>
            <a:pPr marL="0" indent="0">
              <a:buNone/>
            </a:pPr>
            <a:r>
              <a:rPr lang="zh-TW" altLang="en-US" sz="2400" dirty="0"/>
              <a:t>固安縣是畿輔重地，位於京城附近，地理位置使其成為旗人和民人共居的典型例子。任立己在</a:t>
            </a:r>
            <a:r>
              <a:rPr lang="zh-TW" altLang="en-US" sz="2400" dirty="0">
                <a:highlight>
                  <a:srgbClr val="FFFF00"/>
                </a:highlight>
              </a:rPr>
              <a:t>《</a:t>
            </a:r>
            <a:r>
              <a:rPr lang="zh-TW" altLang="en-US" sz="2400" dirty="0"/>
              <a:t>贈蕉溪鄭明府</a:t>
            </a:r>
            <a:r>
              <a:rPr lang="zh-TW" altLang="en-US" sz="2400" dirty="0">
                <a:highlight>
                  <a:srgbClr val="FFFF00"/>
                </a:highlight>
              </a:rPr>
              <a:t>》</a:t>
            </a:r>
            <a:r>
              <a:rPr lang="zh-TW" altLang="en-US" sz="2400" dirty="0"/>
              <a:t>一詩中描述了固安的情形，“</a:t>
            </a:r>
            <a:r>
              <a:rPr lang="zh-TW" altLang="en-US" sz="2400" dirty="0">
                <a:solidFill>
                  <a:srgbClr val="FF0000"/>
                </a:solidFill>
              </a:rPr>
              <a:t>作令難，作令難。况</a:t>
            </a:r>
            <a:r>
              <a:rPr lang="zh-TW" altLang="en-US" sz="2400" dirty="0">
                <a:solidFill>
                  <a:srgbClr val="FF0000"/>
                </a:solidFill>
                <a:highlight>
                  <a:srgbClr val="FFFF00"/>
                </a:highlight>
              </a:rPr>
              <a:t>複</a:t>
            </a:r>
            <a:r>
              <a:rPr lang="zh-TW" altLang="en-US" sz="2400" dirty="0">
                <a:solidFill>
                  <a:srgbClr val="FF0000"/>
                </a:solidFill>
              </a:rPr>
              <a:t>凋疲是固安。近京百里號畿輔，一丸小郭荒且殘。旗、民雜居最轇葛，反復事變來無端。</a:t>
            </a:r>
            <a:r>
              <a:rPr lang="en-US" altLang="zh-TW" sz="2400" b="1" u="sng" dirty="0">
                <a:solidFill>
                  <a:srgbClr val="FF0000"/>
                </a:solidFill>
              </a:rPr>
              <a:t>(</a:t>
            </a:r>
            <a:r>
              <a:rPr lang="zh-TW" altLang="en-US" sz="2400" b="1" u="sng" dirty="0">
                <a:solidFill>
                  <a:srgbClr val="FF0000"/>
                </a:solidFill>
              </a:rPr>
              <a:t>挑選相關史料</a:t>
            </a:r>
            <a:r>
              <a:rPr lang="en-US" altLang="zh-TW" sz="2400" b="1" u="sng" dirty="0">
                <a:solidFill>
                  <a:srgbClr val="FF0000"/>
                </a:solidFill>
              </a:rPr>
              <a:t>)</a:t>
            </a:r>
            <a:r>
              <a:rPr lang="zh-TW" altLang="en-US" sz="2400" dirty="0"/>
              <a:t>”詩中的“旗、民雜居最轇葛”突顯了旗人與民人之間的緊張關係，由於資源有限和社會地位的差異，常常引發衝突。</a:t>
            </a:r>
          </a:p>
          <a:p>
            <a:pPr marL="0" indent="0">
              <a:buNone/>
            </a:pPr>
            <a:r>
              <a:rPr lang="zh-TW" altLang="en-US" sz="2400" dirty="0">
                <a:solidFill>
                  <a:srgbClr val="FF0000"/>
                </a:solidFill>
                <a:highlight>
                  <a:srgbClr val="FFFF00"/>
                </a:highlight>
              </a:rPr>
              <a:t>《</a:t>
            </a:r>
            <a:r>
              <a:rPr lang="zh-TW" altLang="en-US" sz="2400" dirty="0">
                <a:solidFill>
                  <a:srgbClr val="FF0000"/>
                </a:solidFill>
              </a:rPr>
              <a:t>鄭蕉溪先生傳</a:t>
            </a:r>
            <a:r>
              <a:rPr lang="zh-TW" altLang="en-US" sz="2400" dirty="0">
                <a:solidFill>
                  <a:srgbClr val="FF0000"/>
                </a:solidFill>
                <a:highlight>
                  <a:srgbClr val="FFFF00"/>
                </a:highlight>
              </a:rPr>
              <a:t>》</a:t>
            </a:r>
            <a:r>
              <a:rPr lang="zh-TW" altLang="en-US" sz="2400" dirty="0">
                <a:solidFill>
                  <a:srgbClr val="FF0000"/>
                </a:solidFill>
              </a:rPr>
              <a:t>進一步揭示了固安縣的具體情況</a:t>
            </a:r>
            <a:r>
              <a:rPr lang="en-US" altLang="zh-TW" sz="2400" b="1" u="sng" dirty="0">
                <a:solidFill>
                  <a:srgbClr val="FF0000"/>
                </a:solidFill>
                <a:sym typeface="+mn-ea"/>
              </a:rPr>
              <a:t>(</a:t>
            </a:r>
            <a:r>
              <a:rPr lang="zh-TW" altLang="en-US" sz="2400" b="1" u="sng" dirty="0">
                <a:solidFill>
                  <a:srgbClr val="FF0000"/>
                </a:solidFill>
                <a:sym typeface="+mn-ea"/>
              </a:rPr>
              <a:t>段與段的連繫</a:t>
            </a:r>
            <a:r>
              <a:rPr lang="en-US" altLang="zh-TW" sz="2400" b="1" u="sng" dirty="0">
                <a:solidFill>
                  <a:srgbClr val="FF0000"/>
                </a:solidFill>
                <a:sym typeface="+mn-ea"/>
              </a:rPr>
              <a:t>)</a:t>
            </a:r>
            <a:r>
              <a:rPr lang="zh-TW" altLang="en-US" sz="2400" dirty="0"/>
              <a:t>，文中記載：“瀕河，鑲藍旗圈地。防禦滿洲、兩河分司、廳員、筆帖式並域而居。旗丁、河兵錯雜凌其民，擾無已。”這段描述說明了旗人在圈地和生活中的優勢地位，他們的行為對民人造成了直接的影響，引起了持續的社會不安。</a:t>
            </a:r>
            <a:r>
              <a:rPr lang="zh-TW" altLang="en-US" sz="2400" dirty="0">
                <a:solidFill>
                  <a:srgbClr val="FF0000"/>
                </a:solidFill>
              </a:rPr>
              <a:t>地方官員往往對這種情況採取遷就的態度，加劇了問題的複雜性。</a:t>
            </a:r>
            <a:r>
              <a:rPr lang="en-US" altLang="zh-TW" sz="2400" b="1" u="sng" dirty="0">
                <a:solidFill>
                  <a:srgbClr val="FF0000"/>
                </a:solidFill>
                <a:sym typeface="+mn-ea"/>
              </a:rPr>
              <a:t>(</a:t>
            </a:r>
            <a:r>
              <a:rPr lang="zh-TW" altLang="en-US" sz="2400" b="1" u="sng" dirty="0">
                <a:solidFill>
                  <a:srgbClr val="FF0000"/>
                </a:solidFill>
                <a:sym typeface="+mn-ea"/>
              </a:rPr>
              <a:t>說明史料與主題的關係</a:t>
            </a:r>
            <a:r>
              <a:rPr lang="en-US" altLang="zh-TW" sz="2400" b="1" u="sng" dirty="0">
                <a:solidFill>
                  <a:srgbClr val="FF0000"/>
                </a:solidFill>
                <a:sym typeface="+mn-ea"/>
              </a:rPr>
              <a:t>)</a:t>
            </a:r>
          </a:p>
          <a:p>
            <a:pPr marL="0" indent="0">
              <a:buNone/>
            </a:pPr>
            <a:endParaRPr lang="zh-TW" altLang="en-US" sz="1900" dirty="0"/>
          </a:p>
        </p:txBody>
      </p:sp>
    </p:spTree>
    <p:extLst>
      <p:ext uri="{BB962C8B-B14F-4D97-AF65-F5344CB8AC3E}">
        <p14:creationId xmlns:p14="http://schemas.microsoft.com/office/powerpoint/2010/main" val="3476528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4"/>
          <p:cNvSpPr/>
          <p:nvPr/>
        </p:nvSpPr>
        <p:spPr>
          <a:xfrm>
            <a:off x="0" y="0"/>
            <a:ext cx="12192000" cy="6858000"/>
          </a:xfrm>
          <a:prstGeom prst="rect">
            <a:avLst/>
          </a:prstGeom>
          <a:solidFill>
            <a:srgbClr val="50738C"/>
          </a:solidFill>
          <a:ln>
            <a:noFill/>
          </a:ln>
        </p:spPr>
        <p:txBody>
          <a:bodyPr spcFirstLastPara="1" wrap="square" lIns="76187" tIns="76187" rIns="76187" bIns="76187"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1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19" name="Google Shape;119;p14"/>
          <p:cNvSpPr/>
          <p:nvPr/>
        </p:nvSpPr>
        <p:spPr>
          <a:xfrm>
            <a:off x="-171695" y="-253246"/>
            <a:ext cx="12192000" cy="6858000"/>
          </a:xfrm>
          <a:prstGeom prst="rect">
            <a:avLst/>
          </a:prstGeom>
          <a:solidFill>
            <a:srgbClr val="FFFCF5"/>
          </a:solidFill>
          <a:ln>
            <a:noFill/>
          </a:ln>
        </p:spPr>
        <p:txBody>
          <a:bodyPr spcFirstLastPara="1" wrap="square" lIns="76187" tIns="76187" rIns="76187" bIns="76187"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1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24" name="Google Shape;124;p14"/>
          <p:cNvSpPr/>
          <p:nvPr/>
        </p:nvSpPr>
        <p:spPr>
          <a:xfrm>
            <a:off x="1336023" y="349353"/>
            <a:ext cx="8978500" cy="793750"/>
          </a:xfrm>
          <a:prstGeom prst="rect">
            <a:avLst/>
          </a:prstGeom>
          <a:noFill/>
          <a:ln>
            <a:noFill/>
          </a:ln>
        </p:spPr>
        <p:txBody>
          <a:bodyPr spcFirstLastPara="1" wrap="square" lIns="76187" tIns="38083" rIns="76187" bIns="38083" anchor="t" anchorCtr="0">
            <a:noAutofit/>
          </a:bodyPr>
          <a:lstStyle/>
          <a:p>
            <a:pPr marL="0" lvl="0" indent="0" algn="ctr" rtl="0">
              <a:lnSpc>
                <a:spcPct val="125000"/>
              </a:lnSpc>
              <a:spcBef>
                <a:spcPts val="0"/>
              </a:spcBef>
              <a:spcAft>
                <a:spcPts val="0"/>
              </a:spcAft>
              <a:buClr>
                <a:schemeClr val="dk1"/>
              </a:buClr>
              <a:buFont typeface="Arial" panose="020B0604020202020204"/>
              <a:buNone/>
            </a:pPr>
            <a:r>
              <a:rPr lang="en-US" altLang="zh-TW" sz="3665" b="1" dirty="0">
                <a:solidFill>
                  <a:srgbClr val="396B88"/>
                </a:solidFill>
                <a:sym typeface="+mn-ea"/>
              </a:rPr>
              <a:t>CHATGPT</a:t>
            </a:r>
            <a:r>
              <a:rPr lang="zh-TW" altLang="en-US" sz="3665" b="1" dirty="0">
                <a:solidFill>
                  <a:srgbClr val="396B88"/>
                </a:solidFill>
                <a:sym typeface="+mn-ea"/>
              </a:rPr>
              <a:t>生成內容</a:t>
            </a:r>
            <a:r>
              <a:rPr lang="en-US" altLang="zh-TW" sz="3665" b="1" dirty="0">
                <a:solidFill>
                  <a:srgbClr val="396B88"/>
                </a:solidFill>
                <a:sym typeface="+mn-ea"/>
              </a:rPr>
              <a:t>(</a:t>
            </a:r>
            <a:r>
              <a:rPr lang="zh-TW" altLang="en-US" sz="3665" b="1" dirty="0">
                <a:solidFill>
                  <a:srgbClr val="396B88"/>
                </a:solidFill>
                <a:sym typeface="+mn-ea"/>
              </a:rPr>
              <a:t>節錄</a:t>
            </a:r>
            <a:r>
              <a:rPr lang="en-US" altLang="zh-TW" sz="3665" b="1" dirty="0">
                <a:solidFill>
                  <a:srgbClr val="396B88"/>
                </a:solidFill>
                <a:sym typeface="+mn-ea"/>
              </a:rPr>
              <a:t>)</a:t>
            </a:r>
            <a:endParaRPr sz="3645" b="0" i="0" u="none" strike="noStrike" cap="none"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3" name="內容版面配置區 2"/>
          <p:cNvSpPr>
            <a:spLocks noGrp="1"/>
          </p:cNvSpPr>
          <p:nvPr>
            <p:ph idx="4294967295"/>
          </p:nvPr>
        </p:nvSpPr>
        <p:spPr>
          <a:xfrm>
            <a:off x="0" y="1336675"/>
            <a:ext cx="9836150" cy="4583113"/>
          </a:xfrm>
        </p:spPr>
        <p:txBody>
          <a:bodyPr>
            <a:noAutofit/>
          </a:bodyPr>
          <a:lstStyle/>
          <a:p>
            <a:pPr marL="0" indent="0">
              <a:buNone/>
            </a:pPr>
            <a:r>
              <a:rPr lang="zh-TW" altLang="en-US" sz="2400" dirty="0">
                <a:solidFill>
                  <a:srgbClr val="FF0000"/>
                </a:solidFill>
                <a:sym typeface="+mn-ea"/>
              </a:rPr>
              <a:t>在永清縣，情況亦是如此。</a:t>
            </a:r>
            <a:r>
              <a:rPr lang="en-US" altLang="zh-TW" sz="2400" b="1" u="sng" dirty="0">
                <a:solidFill>
                  <a:srgbClr val="FF0000"/>
                </a:solidFill>
                <a:sym typeface="+mn-ea"/>
              </a:rPr>
              <a:t>(</a:t>
            </a:r>
            <a:r>
              <a:rPr lang="zh-TW" altLang="en-US" sz="2400" b="1" u="sng" dirty="0">
                <a:solidFill>
                  <a:srgbClr val="FF0000"/>
                </a:solidFill>
                <a:sym typeface="+mn-ea"/>
              </a:rPr>
              <a:t>段與段的連繫</a:t>
            </a:r>
            <a:r>
              <a:rPr lang="en-US" altLang="zh-TW" sz="2400" b="1" u="sng" dirty="0">
                <a:solidFill>
                  <a:srgbClr val="FF0000"/>
                </a:solidFill>
                <a:sym typeface="+mn-ea"/>
              </a:rPr>
              <a:t>)</a:t>
            </a:r>
            <a:r>
              <a:rPr lang="zh-TW" altLang="en-US" sz="2400" dirty="0">
                <a:sym typeface="+mn-ea"/>
              </a:rPr>
              <a:t>《永清縣</a:t>
            </a:r>
            <a:r>
              <a:rPr lang="zh-TW" altLang="en-US" sz="2400" dirty="0">
                <a:highlight>
                  <a:srgbClr val="FFFF00"/>
                </a:highlight>
                <a:sym typeface="+mn-ea"/>
              </a:rPr>
              <a:t>誌</a:t>
            </a:r>
            <a:r>
              <a:rPr lang="zh-TW" altLang="en-US" sz="2400" dirty="0">
                <a:sym typeface="+mn-ea"/>
              </a:rPr>
              <a:t>》中提到，當地因連年水患導致饑民眾多，而“縣多旗莊，民間賃種旗地，而旗人或有狡猾，侵擾鄉民，民患苦之。”知縣蘭第錫通過嚴厲措施改善了這一狀況，“第錫懲其豪猾，四境帖然，人無犯者。”</a:t>
            </a:r>
            <a:r>
              <a:rPr lang="zh-TW" altLang="en-US" sz="2400" dirty="0">
                <a:solidFill>
                  <a:srgbClr val="FF0000"/>
                </a:solidFill>
                <a:sym typeface="+mn-ea"/>
              </a:rPr>
              <a:t>這反映了有能力的地方官員如何通過果斷行動來解決旗人與民人之間的衝突，恢復地方秩序。</a:t>
            </a:r>
            <a:r>
              <a:rPr lang="en-US" altLang="zh-TW" sz="2400" b="1" u="sng" dirty="0">
                <a:solidFill>
                  <a:srgbClr val="FF0000"/>
                </a:solidFill>
                <a:sym typeface="+mn-ea"/>
              </a:rPr>
              <a:t>(</a:t>
            </a:r>
            <a:r>
              <a:rPr lang="zh-TW" altLang="en-US" sz="2400" b="1" u="sng" dirty="0">
                <a:solidFill>
                  <a:srgbClr val="FF0000"/>
                </a:solidFill>
                <a:sym typeface="+mn-ea"/>
              </a:rPr>
              <a:t>說明史料與主題的關係</a:t>
            </a:r>
            <a:r>
              <a:rPr lang="en-US" altLang="zh-TW" sz="2400" b="1" u="sng" dirty="0">
                <a:solidFill>
                  <a:srgbClr val="FF0000"/>
                </a:solidFill>
                <a:sym typeface="+mn-ea"/>
              </a:rPr>
              <a:t>)</a:t>
            </a:r>
          </a:p>
          <a:p>
            <a:pPr marL="0" indent="0">
              <a:buNone/>
            </a:pPr>
            <a:r>
              <a:rPr lang="zh-TW" altLang="en-US" sz="2400" dirty="0">
                <a:solidFill>
                  <a:srgbClr val="FF0000"/>
                </a:solidFill>
                <a:sym typeface="+mn-ea"/>
              </a:rPr>
              <a:t>旗人在永定河治理中的行為和影響不僅局限於勞動力和資金提供者，他們在管理和社會互動中的角色同樣重要。</a:t>
            </a:r>
            <a:r>
              <a:rPr lang="en-US" altLang="zh-TW" sz="2400" b="1" u="sng" dirty="0">
                <a:solidFill>
                  <a:srgbClr val="FF0000"/>
                </a:solidFill>
                <a:sym typeface="+mn-ea"/>
              </a:rPr>
              <a:t>(</a:t>
            </a:r>
            <a:r>
              <a:rPr lang="zh-TW" altLang="en-US" sz="2400" b="1" u="sng" dirty="0">
                <a:solidFill>
                  <a:srgbClr val="FF0000"/>
                </a:solidFill>
                <a:sym typeface="+mn-ea"/>
              </a:rPr>
              <a:t>圍繞關鍵詞寫作</a:t>
            </a:r>
            <a:r>
              <a:rPr lang="en-US" altLang="zh-TW" sz="2400" b="1" u="sng" dirty="0">
                <a:solidFill>
                  <a:srgbClr val="FF0000"/>
                </a:solidFill>
                <a:sym typeface="+mn-ea"/>
              </a:rPr>
              <a:t>)</a:t>
            </a:r>
            <a:r>
              <a:rPr lang="zh-TW" altLang="en-US" sz="2400" dirty="0">
                <a:sym typeface="+mn-ea"/>
              </a:rPr>
              <a:t>這種社會互動常常是複雜和多面的，不同的歷史文獻提供了從多個角度理解這種複雜性的機會。通過有效的地方治理和適當的官員行為，可以緩解這種緊張關係，推動更為和諧的社會發展。</a:t>
            </a:r>
            <a:endParaRPr lang="en-US" altLang="zh-TW" sz="2400" b="1" u="sng" dirty="0">
              <a:solidFill>
                <a:srgbClr val="FF0000"/>
              </a:solidFill>
              <a:sym typeface="+mn-ea"/>
            </a:endParaRPr>
          </a:p>
          <a:p>
            <a:pPr marL="0" indent="0">
              <a:buNone/>
            </a:pPr>
            <a:endParaRPr lang="zh-TW" altLang="en-US" sz="1900" dirty="0"/>
          </a:p>
        </p:txBody>
      </p:sp>
    </p:spTree>
    <p:extLst>
      <p:ext uri="{BB962C8B-B14F-4D97-AF65-F5344CB8AC3E}">
        <p14:creationId xmlns:p14="http://schemas.microsoft.com/office/powerpoint/2010/main" val="334989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01652B6-BAE7-4BC5-A76C-3A257A318089}"/>
              </a:ext>
            </a:extLst>
          </p:cNvPr>
          <p:cNvSpPr/>
          <p:nvPr/>
        </p:nvSpPr>
        <p:spPr>
          <a:xfrm>
            <a:off x="870001" y="689447"/>
            <a:ext cx="10451997" cy="5663089"/>
          </a:xfrm>
          <a:prstGeom prst="rect">
            <a:avLst/>
          </a:prstGeom>
        </p:spPr>
        <p:txBody>
          <a:bodyPr wrap="square">
            <a:spAutoFit/>
          </a:bodyPr>
          <a:lstStyle/>
          <a:p>
            <a:r>
              <a:rPr lang="zh-TW" altLang="en-US" sz="3600" dirty="0"/>
              <a:t>關於教學，基本的想法：</a:t>
            </a:r>
            <a:endParaRPr lang="en-US" altLang="zh-TW" sz="3600" dirty="0"/>
          </a:p>
          <a:p>
            <a:pPr marL="342900" indent="-342900">
              <a:spcBef>
                <a:spcPts val="600"/>
              </a:spcBef>
              <a:buAutoNum type="arabicPeriod"/>
            </a:pPr>
            <a:r>
              <a:rPr lang="zh-TW" altLang="en-US" sz="2800" dirty="0"/>
              <a:t>凡是能幫助學生學習的工具，都應理解其功能、鼓勵學生善用</a:t>
            </a:r>
            <a:endParaRPr lang="en-US" altLang="zh-TW" sz="2800" dirty="0"/>
          </a:p>
          <a:p>
            <a:pPr marL="342900" indent="-342900">
              <a:spcBef>
                <a:spcPts val="600"/>
              </a:spcBef>
              <a:buFontTx/>
              <a:buAutoNum type="arabicPeriod"/>
            </a:pPr>
            <a:r>
              <a:rPr lang="zh-TW" altLang="en-US" sz="2800" dirty="0"/>
              <a:t>以實作探索的方式，和學生一起了解其可能性與侷限性</a:t>
            </a:r>
            <a:endParaRPr lang="en-US" altLang="zh-TW" sz="2800" dirty="0"/>
          </a:p>
          <a:p>
            <a:pPr marL="342900" indent="-342900">
              <a:spcBef>
                <a:spcPts val="600"/>
              </a:spcBef>
              <a:buAutoNum type="arabicPeriod"/>
            </a:pPr>
            <a:r>
              <a:rPr lang="zh-TW" altLang="en-US" sz="2800" dirty="0"/>
              <a:t>生成式</a:t>
            </a:r>
            <a:r>
              <a:rPr lang="en-US" altLang="zh-TW" sz="2800" dirty="0"/>
              <a:t>AI</a:t>
            </a:r>
            <a:r>
              <a:rPr lang="zh-TW" altLang="en-US" sz="2800" dirty="0"/>
              <a:t>和電子資料庫等數位工具的關鍵差異：「生成」的功能</a:t>
            </a:r>
            <a:endParaRPr lang="en-US" altLang="zh-TW" sz="2800" dirty="0"/>
          </a:p>
          <a:p>
            <a:pPr marL="800100" lvl="1" indent="-342900">
              <a:spcBef>
                <a:spcPts val="600"/>
              </a:spcBef>
              <a:buFont typeface="+mj-lt"/>
              <a:buAutoNum type="arabicParenR"/>
            </a:pPr>
            <a:r>
              <a:rPr lang="zh-TW" altLang="en-US" sz="2600" dirty="0"/>
              <a:t> 不知道它是怎麼做（運算）出來的</a:t>
            </a:r>
            <a:endParaRPr lang="en-US" altLang="zh-TW" sz="2600" dirty="0"/>
          </a:p>
          <a:p>
            <a:pPr marL="800100" lvl="1" indent="-342900">
              <a:spcBef>
                <a:spcPts val="600"/>
              </a:spcBef>
              <a:buFont typeface="+mj-lt"/>
              <a:buAutoNum type="arabicParenR"/>
            </a:pPr>
            <a:r>
              <a:rPr lang="zh-TW" altLang="en-US" sz="2600" dirty="0"/>
              <a:t> 關鍵詞搜尋和自然語言對話的差異</a:t>
            </a:r>
            <a:endParaRPr lang="en-US" altLang="zh-TW" sz="2600" dirty="0"/>
          </a:p>
          <a:p>
            <a:pPr marL="800100" lvl="1" indent="-342900">
              <a:spcBef>
                <a:spcPts val="600"/>
              </a:spcBef>
              <a:buFont typeface="+mj-lt"/>
              <a:buAutoNum type="arabicParenR"/>
            </a:pPr>
            <a:r>
              <a:rPr lang="zh-TW" altLang="en-US" sz="2600" dirty="0"/>
              <a:t> 煞有介事、真假參半、虛構捏造</a:t>
            </a:r>
            <a:endParaRPr lang="en-US" altLang="zh-TW" sz="2600" dirty="0"/>
          </a:p>
          <a:p>
            <a:endParaRPr lang="en-US" altLang="zh-TW" sz="3200" dirty="0"/>
          </a:p>
          <a:p>
            <a:r>
              <a:rPr lang="zh-TW" altLang="en-US" sz="3600" dirty="0"/>
              <a:t>「生成」功能所衍生的憂／焦慮：</a:t>
            </a:r>
            <a:endParaRPr lang="en-US" altLang="zh-TW" sz="3600" dirty="0"/>
          </a:p>
          <a:p>
            <a:pPr marL="342900" indent="-342900">
              <a:spcBef>
                <a:spcPts val="600"/>
              </a:spcBef>
              <a:buAutoNum type="arabicPeriod"/>
            </a:pPr>
            <a:r>
              <a:rPr lang="zh-TW" altLang="en-US" sz="2800" dirty="0"/>
              <a:t>如果學生就是複製貼上繳交作業怎麼辦？</a:t>
            </a:r>
            <a:endParaRPr lang="en-US" altLang="zh-TW" sz="2800" dirty="0"/>
          </a:p>
          <a:p>
            <a:pPr marL="342900" indent="-342900">
              <a:spcBef>
                <a:spcPts val="600"/>
              </a:spcBef>
              <a:buAutoNum type="arabicPeriod"/>
            </a:pPr>
            <a:r>
              <a:rPr lang="zh-TW" altLang="en-US" sz="2800" dirty="0"/>
              <a:t>是否有可能轉化「生成」功能成為教學策略？</a:t>
            </a:r>
            <a:endParaRPr lang="en-US" altLang="zh-TW" sz="2800" dirty="0"/>
          </a:p>
        </p:txBody>
      </p:sp>
    </p:spTree>
    <p:extLst>
      <p:ext uri="{BB962C8B-B14F-4D97-AF65-F5344CB8AC3E}">
        <p14:creationId xmlns:p14="http://schemas.microsoft.com/office/powerpoint/2010/main" val="3441918489"/>
      </p:ext>
    </p:extLst>
  </p:cSld>
  <p:clrMapOvr>
    <a:masterClrMapping/>
  </p:clrMapOvr>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1891</TotalTime>
  <Words>2154</Words>
  <Application>Microsoft Office PowerPoint</Application>
  <PresentationFormat>寬螢幕</PresentationFormat>
  <Paragraphs>122</Paragraphs>
  <Slides>18</Slides>
  <Notes>3</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18</vt:i4>
      </vt:variant>
    </vt:vector>
  </HeadingPairs>
  <TitlesOfParts>
    <vt:vector size="29" baseType="lpstr">
      <vt:lpstr>細明體</vt:lpstr>
      <vt:lpstr>微軟正黑體</vt:lpstr>
      <vt:lpstr>新細明體</vt:lpstr>
      <vt:lpstr>Arial</vt:lpstr>
      <vt:lpstr>Calibri</vt:lpstr>
      <vt:lpstr>Century Gothic</vt:lpstr>
      <vt:lpstr>Times New Roman</vt:lpstr>
      <vt:lpstr>Trebuchet MS</vt:lpstr>
      <vt:lpstr>Wingdings</vt:lpstr>
      <vt:lpstr>Wingdings 3</vt:lpstr>
      <vt:lpstr>多面向</vt:lpstr>
      <vt:lpstr>歷史學與生成式AI的遭遇  智慧×人文：2025數位人文與AI跨域探索論壇 佛光大學 2025.11.19.</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2025 知識之眼： AI探索臺灣人文——挑戰與未來  綜合座談： 探索應用AI於臺灣人文研究的未來圖景</dc:title>
  <dc:creator>CYLI</dc:creator>
  <cp:lastModifiedBy>fgu</cp:lastModifiedBy>
  <cp:revision>65</cp:revision>
  <dcterms:created xsi:type="dcterms:W3CDTF">2025-06-14T00:01:46Z</dcterms:created>
  <dcterms:modified xsi:type="dcterms:W3CDTF">2025-09-09T04:54:53Z</dcterms:modified>
</cp:coreProperties>
</file>